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1" r:id="rId4"/>
    <p:sldMasterId id="2147483716" r:id="rId5"/>
    <p:sldMasterId id="2147483737" r:id="rId6"/>
    <p:sldMasterId id="2147483841" r:id="rId7"/>
    <p:sldMasterId id="2147483852" r:id="rId8"/>
  </p:sldMasterIdLst>
  <p:notesMasterIdLst>
    <p:notesMasterId r:id="rId21"/>
  </p:notesMasterIdLst>
  <p:sldIdLst>
    <p:sldId id="450" r:id="rId9"/>
    <p:sldId id="439" r:id="rId10"/>
    <p:sldId id="440" r:id="rId11"/>
    <p:sldId id="441" r:id="rId12"/>
    <p:sldId id="442" r:id="rId13"/>
    <p:sldId id="443" r:id="rId14"/>
    <p:sldId id="444" r:id="rId15"/>
    <p:sldId id="445" r:id="rId16"/>
    <p:sldId id="446" r:id="rId17"/>
    <p:sldId id="447" r:id="rId18"/>
    <p:sldId id="448" r:id="rId19"/>
    <p:sldId id="451" r:id="rId20"/>
  </p:sldIdLst>
  <p:sldSz cx="24418925" cy="13716000"/>
  <p:notesSz cx="6858000" cy="9144000"/>
  <p:defaultTextStyle>
    <a:defPPr>
      <a:defRPr lang="en-US"/>
    </a:defPPr>
    <a:lvl1pPr marL="0" algn="l" defTabSz="1830446" rtl="0" eaLnBrk="1" latinLnBrk="0" hangingPunct="1">
      <a:defRPr sz="3603" kern="1200">
        <a:solidFill>
          <a:schemeClr val="tx1"/>
        </a:solidFill>
        <a:latin typeface="+mn-lt"/>
        <a:ea typeface="+mn-ea"/>
        <a:cs typeface="+mn-cs"/>
      </a:defRPr>
    </a:lvl1pPr>
    <a:lvl2pPr marL="915223" algn="l" defTabSz="1830446" rtl="0" eaLnBrk="1" latinLnBrk="0" hangingPunct="1">
      <a:defRPr sz="3603" kern="1200">
        <a:solidFill>
          <a:schemeClr val="tx1"/>
        </a:solidFill>
        <a:latin typeface="+mn-lt"/>
        <a:ea typeface="+mn-ea"/>
        <a:cs typeface="+mn-cs"/>
      </a:defRPr>
    </a:lvl2pPr>
    <a:lvl3pPr marL="1830446" algn="l" defTabSz="1830446" rtl="0" eaLnBrk="1" latinLnBrk="0" hangingPunct="1">
      <a:defRPr sz="3603" kern="1200">
        <a:solidFill>
          <a:schemeClr val="tx1"/>
        </a:solidFill>
        <a:latin typeface="+mn-lt"/>
        <a:ea typeface="+mn-ea"/>
        <a:cs typeface="+mn-cs"/>
      </a:defRPr>
    </a:lvl3pPr>
    <a:lvl4pPr marL="2745669" algn="l" defTabSz="1830446" rtl="0" eaLnBrk="1" latinLnBrk="0" hangingPunct="1">
      <a:defRPr sz="3603" kern="1200">
        <a:solidFill>
          <a:schemeClr val="tx1"/>
        </a:solidFill>
        <a:latin typeface="+mn-lt"/>
        <a:ea typeface="+mn-ea"/>
        <a:cs typeface="+mn-cs"/>
      </a:defRPr>
    </a:lvl4pPr>
    <a:lvl5pPr marL="3660892" algn="l" defTabSz="1830446" rtl="0" eaLnBrk="1" latinLnBrk="0" hangingPunct="1">
      <a:defRPr sz="3603" kern="1200">
        <a:solidFill>
          <a:schemeClr val="tx1"/>
        </a:solidFill>
        <a:latin typeface="+mn-lt"/>
        <a:ea typeface="+mn-ea"/>
        <a:cs typeface="+mn-cs"/>
      </a:defRPr>
    </a:lvl5pPr>
    <a:lvl6pPr marL="4576115" algn="l" defTabSz="1830446" rtl="0" eaLnBrk="1" latinLnBrk="0" hangingPunct="1">
      <a:defRPr sz="3603" kern="1200">
        <a:solidFill>
          <a:schemeClr val="tx1"/>
        </a:solidFill>
        <a:latin typeface="+mn-lt"/>
        <a:ea typeface="+mn-ea"/>
        <a:cs typeface="+mn-cs"/>
      </a:defRPr>
    </a:lvl6pPr>
    <a:lvl7pPr marL="5491338" algn="l" defTabSz="1830446" rtl="0" eaLnBrk="1" latinLnBrk="0" hangingPunct="1">
      <a:defRPr sz="3603" kern="1200">
        <a:solidFill>
          <a:schemeClr val="tx1"/>
        </a:solidFill>
        <a:latin typeface="+mn-lt"/>
        <a:ea typeface="+mn-ea"/>
        <a:cs typeface="+mn-cs"/>
      </a:defRPr>
    </a:lvl7pPr>
    <a:lvl8pPr marL="6406561" algn="l" defTabSz="1830446" rtl="0" eaLnBrk="1" latinLnBrk="0" hangingPunct="1">
      <a:defRPr sz="3603" kern="1200">
        <a:solidFill>
          <a:schemeClr val="tx1"/>
        </a:solidFill>
        <a:latin typeface="+mn-lt"/>
        <a:ea typeface="+mn-ea"/>
        <a:cs typeface="+mn-cs"/>
      </a:defRPr>
    </a:lvl8pPr>
    <a:lvl9pPr marL="7321784" algn="l" defTabSz="1830446" rtl="0" eaLnBrk="1" latinLnBrk="0" hangingPunct="1">
      <a:defRPr sz="360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9E7"/>
    <a:srgbClr val="00306E"/>
    <a:srgbClr val="2E2E2F"/>
    <a:srgbClr val="FEDA2A"/>
    <a:srgbClr val="2B4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8" autoAdjust="0"/>
    <p:restoredTop sz="81800" autoAdjust="0"/>
  </p:normalViewPr>
  <p:slideViewPr>
    <p:cSldViewPr snapToGrid="0" snapToObjects="1">
      <p:cViewPr varScale="1">
        <p:scale>
          <a:sx n="46" d="100"/>
          <a:sy n="46" d="100"/>
        </p:scale>
        <p:origin x="1188" y="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115744-8CD9-5541-8A70-E7923DC36E6B}" type="datetimeFigureOut">
              <a:rPr lang="en-GB" smtClean="0"/>
              <a:t>08/09/2026</a:t>
            </a:fld>
            <a:endParaRPr lang="en-GB"/>
          </a:p>
        </p:txBody>
      </p:sp>
      <p:sp>
        <p:nvSpPr>
          <p:cNvPr id="4" name="Slide Image Placeholder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14CC62-21E6-9E4B-B384-13833E070DA8}" type="slidenum">
              <a:rPr lang="en-GB" smtClean="0"/>
              <a:t>‹#›</a:t>
            </a:fld>
            <a:endParaRPr lang="en-GB"/>
          </a:p>
        </p:txBody>
      </p:sp>
    </p:spTree>
    <p:extLst>
      <p:ext uri="{BB962C8B-B14F-4D97-AF65-F5344CB8AC3E}">
        <p14:creationId xmlns:p14="http://schemas.microsoft.com/office/powerpoint/2010/main" val="1863325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Good morning, and thank you for the opportunity to present today. Our paper is titled 'Little Angus, your eyes are haunting me.' Over the next twelve minutes or so, I'll explain exactly where that title comes from.</a:t>
            </a:r>
          </a:p>
          <a:p>
            <a:r>
              <a:rPr lang="en-NZ" dirty="0"/>
              <a:t>This is joint work with Meike Rombach and David Dean at Lincoln University. What we set out to understand is how plant- and fungal-based meat is advertised in New Zealand. In particular, how those advertisements use emotion and ethics to persuade us.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Let me set the scene. Meat is central to the New Zealand diet. Around 93% of us are omnivores. Only a small minority eat vegan, vegetarian, or reduced-meat diets - although that group is slowly growing, led mostly by younger consumers. That makes plant- and fungal-based meat a niche product that is still trying to find its place in a country that loves the real thing. Plant and fungal based meats are marketed as lifestyle products that come at a high price point, the shelf range is limited, and retail sales sit at only 30 to 45 million dollars a year.</a:t>
            </a:r>
          </a:p>
          <a:p>
            <a:r>
              <a:rPr lang="en-NZ" dirty="0"/>
              <a:t>This is where emotion and ethics come in. For a product like this, ethics adds to its usefulness, its utility, beyond how it tastes or performs. For these buyers, the ethics are not a side issue. Choosing a plant- or fungal-based product is a way to act on their values, to spare an animal and tread more lightly on the planet, and that is part of what they are paying for. Emotion shapes how the brand connects with the person the consumer wants to be. Put those together, and they reframe a higher price as an investment in themselves.</a:t>
            </a:r>
          </a:p>
          <a:p>
            <a:r>
              <a:rPr lang="en-NZ" dirty="0"/>
              <a:t>Research so far has focused on acceptance, on willingness to pay, and on word of mouth. It has paid very little attention to the advertising itself, and to how its emotional and ethical content shapes our choices. That is the gap this study sets out to address.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Our aim is to analyse how emotion and ethics are presented in plant and fungal based meat advertisements in New Zealand AND how they shape what those advertisements show.</a:t>
            </a:r>
          </a:p>
          <a:p>
            <a:r>
              <a:rPr lang="en-NZ" dirty="0"/>
              <a:t>Two objectives are aligned with this aim. The first looks at schools of ethics and how they show up in these ads. The second looks at how emotion and cognitive dissonance, what we call the meat paradox, are presented, and how they shape the content.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To read those advertisements, we lean on three ideas.</a:t>
            </a:r>
          </a:p>
          <a:p>
            <a:r>
              <a:rPr lang="en-NZ" dirty="0"/>
              <a:t>The first is emotion. Plant-based eating once carried a stigma, and the feelings around it were mostly negative. That has now flipped. It is tied to positive emotions instead: pride, hope, a sense of being progressive. Advertisers turn those feelings into emotional appeals.</a:t>
            </a:r>
          </a:p>
          <a:p>
            <a:r>
              <a:rPr lang="en-NZ" dirty="0"/>
              <a:t>The second idea is the meat paradox. Most of us care about animals. And yet most of us eat them. That contradiction creates a real discomfort, what psychologists call cognitive dissonance. It also stirs up different emotions, depending on whether we focus on the animal as a victim, on ourselves as the perpetrator, or on our own feelings. We tend to resolve that discomfort with a few coping moves. The best known are the four Ns: that eating meat is natural, normal, necessary, and nice.</a:t>
            </a:r>
          </a:p>
          <a:p>
            <a:r>
              <a:rPr lang="en-NZ" dirty="0"/>
              <a:t>The third idea is ethics. Here there are three schools of thought: virtue, utilitarian, and deontological. And this is where the key tension sits. We already know that strong ethical or shaming messages tend to alienate omnivores. So there is a real pull between making a moral point and keeping everyone on side. What is new in our work is bringing vegan ethics into the reading of the advertising itself. So those are the three ideas. Now let's see how they play out in the real ads.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A quick word on how we did this, because the method matters. The study is exploratory and qualitative. It helps to be clear about what that means. We are not setting out to confirm or test a theory. We are not chasing statistical representativeness. Qualitative work like this aims for richness and depth. It captures the variability and texture of the material AND it does that through purposeful sampling AND choosing cases because they are revealing.</a:t>
            </a:r>
          </a:p>
          <a:p>
            <a:r>
              <a:rPr lang="en-NZ" dirty="0"/>
              <a:t>In concrete terms, we examined thirty-five video advertisements. They ran in New Zealand and Australia. We treat those two markets together, because they share the same retail chains, brands, and products. The ads came from five brands: Beyond Meat, La Vie, Impossible Burgers, Sunfed Meats, and Quorn. We transcribed every one, and analysed them using qualitative content analysis, working in an abductive way. That simply means we let the themes emerge from the material first. Then we interpreted them through our three lenses: ethics, the meat paradox, and emotion. We managed the whole analysis in Excel and NVivo. So, with the method clear, let me turn to what we found.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So, what did we find? Across the thirty-five advertisements, two broad approaches stood out. The first plays it safe and keeps the focus firmly on the product. The second is far bolder, and it walks straight into the meat paradox. Let me take them one at a time.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The first approach is the conservative one, and it is everywhere. Many of these ads lean on a well-known chef, a celebrity, or an influencer who endorses a plant-based diet. The message arrives through a familiar, trusted face. And that face works as a kind of credibility signal.</a:t>
            </a:r>
          </a:p>
          <a:p>
            <a:r>
              <a:rPr lang="en-NZ" dirty="0"/>
              <a:t>The content stays firmly on the product, on its taste and texture. The tone is light, modern, and upbeat. And importantly, these ads avoid anything that might divide the audience. There is no guilt, and no confrontation. That fits what the literature predicts. “Focus on taste, function, and health, and you appeal to everyone” … to the committed meat eater and the curious meat reducer alike. But a second group of brands does the complete opposite. And that is where it gets interesting.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The second approach confronts the meat paradox head-on. Brands like Quorn, La Vie, and Beyond Meat deliberately put animals on screen, right alongside the meat that comes from them. The animals watch while the food is cooked and eaten. The music quietly builds. And the tension holds, until the moment it is revealed that the product is plant-based.</a:t>
            </a:r>
          </a:p>
          <a:p>
            <a:r>
              <a:rPr lang="en-NZ" dirty="0"/>
              <a:t>And these are always young animals like calves, chicks, and piglets. They are drawn as gentle, computer-generated characters, with childlike faces and big, anxious eyes. That, at last, is where our title comes from. Little Angus is one of those animals. And once you have seen those eyes, they really are hard to forget.</a:t>
            </a:r>
          </a:p>
          <a:p>
            <a:r>
              <a:rPr lang="en-NZ" dirty="0"/>
              <a:t>In Beyond Meat's advertisement, Little Angus is seen staring up at the consumer as the man takes the first bite of a loaded burger. Out of the corner of his eye the man catches a glimpse of the young calf with music playing titled “How could you do this to me?” In that moment, the animal stops being an abstraction. It becomes a character with feeling. And the plant-based product is offered as the way to resolve your discomfort. This is virtue ethics in action. The ad invites you to rethink your habits, and the brand presents itself as honest and accountable. This approach actually began with La Vie's piglet at the dinner table, the blueprint that Beyond Meat then followed. But notice the tone. Even here, it stays gentle. There is no shaming. It opens a door, rather than closing one.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Quorn takes a different route again, in its 'Don't eat us' campaign. Here the focus falls on how tasty the fungal-based product is. And it is delivered through cartoon figures and hand puppets. That playfulness is deliberate. Those whimsical characters let the ad sidestep the meat paradox almost entirely. Rather than confronting the realities of farming and slaughter, it uses humour and warmth to shield the viewer. All while keeping the attention on the product.</a:t>
            </a:r>
          </a:p>
          <a:p>
            <a:r>
              <a:rPr lang="en-NZ" dirty="0"/>
              <a:t>In ethical terms, this is the utilitarian school at work. The goal is to normalise the product. To have it mimic the real thing closely enough that no one rejects it. And to nudge people toward switching of their own accord, for the wider good. And one pattern held right across all thirty-five ads. Not one of them relied on guilt, on blame, or on victimhood. Whenever tension appeared, it was quickly steered back to something positive. So what does all of this mean for marketers?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Let me bring this together. The contribution of our work is that it brings together ethics, emotion, and the meat paradox to read what the advertising is really doing, and it adds vegan ethics to that toolkit. What emerges is a clear split in how brands handle the paradox. Some, like Quorn, shield us from it with humour. Others, like La Vie and Beyond Meat, confront it gently and let us resolve it for ourselves. Either way, the discomfort gets resolved rather than left hanging. And it is telling which ethics actually showed up. The ads leaned on virtue and on utilitarian thinking, but never on a hard, rights-based line, which tends to divide an audience rather than bring it along.</a:t>
            </a:r>
          </a:p>
          <a:p>
            <a:r>
              <a:rPr lang="en-NZ" dirty="0"/>
              <a:t>For marketers and producers, the message is to fit the approach to the audience. Lead with taste, enjoyment, and positivity to stay broad, and handle ethical content gently for omnivores, where confrontation costs you people. For those already committed to plant-based eating, you can afford to be far more explicit.</a:t>
            </a:r>
          </a:p>
          <a:p>
            <a:r>
              <a:rPr lang="en-NZ" dirty="0"/>
              <a:t>There are limits, of course. This sample is modest, and we are careful not to over-generalise. And the natural next step is choice experiments, to test how consumers actually respond to different ethical messaging.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Say nothing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dirty="0"/>
              <a:t>So that is our research of Little Angus and his big anxious eyes. The thought I would like to leave you with is this. What these advertisements really trade in is feeling. The most effective ones do not argue with us, and they do not shame us.</a:t>
            </a:r>
          </a:p>
          <a:p>
            <a:r>
              <a:rPr lang="en-NZ" dirty="0"/>
              <a:t>Thank you very much and I would be very glad to take any questions.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Blue_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045335" y="2450719"/>
            <a:ext cx="17029049" cy="1280033"/>
          </a:xfrm>
          <a:prstGeom prst="rect">
            <a:avLst/>
          </a:prstGeom>
        </p:spPr>
        <p:txBody>
          <a:bodyPr/>
          <a:lstStyle>
            <a:lvl1pPr marL="0" indent="0">
              <a:buFontTx/>
              <a:buNone/>
              <a:defRPr sz="8000">
                <a:solidFill>
                  <a:schemeClr val="bg1"/>
                </a:solidFill>
                <a:latin typeface="Arial" panose="020B0604020202020204" pitchFamily="34" charset="0"/>
                <a:cs typeface="Arial" panose="020B0604020202020204" pitchFamily="34" charset="0"/>
              </a:defRPr>
            </a:lvl1pPr>
            <a:lvl2pPr marL="457200" indent="0">
              <a:buFontTx/>
              <a:buNone/>
              <a:defRPr sz="8000">
                <a:latin typeface="Arial" panose="020B0604020202020204" pitchFamily="34" charset="0"/>
                <a:cs typeface="Arial" panose="020B0604020202020204" pitchFamily="34" charset="0"/>
              </a:defRPr>
            </a:lvl2pPr>
            <a:lvl3pPr marL="914400" indent="0">
              <a:buFontTx/>
              <a:buNone/>
              <a:defRPr sz="8000">
                <a:latin typeface="Arial" panose="020B0604020202020204" pitchFamily="34" charset="0"/>
                <a:cs typeface="Arial" panose="020B0604020202020204" pitchFamily="34" charset="0"/>
              </a:defRPr>
            </a:lvl3pPr>
            <a:lvl4pPr marL="1371600" indent="0">
              <a:buFontTx/>
              <a:buNone/>
              <a:defRPr sz="8000">
                <a:latin typeface="Arial" panose="020B0604020202020204" pitchFamily="34" charset="0"/>
                <a:cs typeface="Arial" panose="020B0604020202020204" pitchFamily="34" charset="0"/>
              </a:defRPr>
            </a:lvl4pPr>
            <a:lvl5pPr marL="1828800" indent="0">
              <a:buFontTx/>
              <a:buNone/>
              <a:defRPr sz="8000">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p:cNvSpPr>
            <a:spLocks noGrp="1"/>
          </p:cNvSpPr>
          <p:nvPr>
            <p:ph type="body" sz="quarter" idx="11"/>
          </p:nvPr>
        </p:nvSpPr>
        <p:spPr>
          <a:xfrm>
            <a:off x="2045335" y="3768027"/>
            <a:ext cx="17029050" cy="1572069"/>
          </a:xfrm>
          <a:prstGeom prst="rect">
            <a:avLst/>
          </a:prstGeom>
        </p:spPr>
        <p:txBody>
          <a:bodyPr/>
          <a:lstStyle>
            <a:lvl1pPr marL="0" indent="0">
              <a:buFontTx/>
              <a:buNone/>
              <a:defRPr sz="8000">
                <a:solidFill>
                  <a:srgbClr val="FEDA2A"/>
                </a:solidFill>
                <a:latin typeface="Arial" panose="020B0604020202020204" pitchFamily="34" charset="0"/>
                <a:cs typeface="Arial" panose="020B0604020202020204" pitchFamily="34" charset="0"/>
              </a:defRPr>
            </a:lvl1pPr>
            <a:lvl2pPr marL="457200" indent="0">
              <a:buFontTx/>
              <a:buNone/>
              <a:defRPr sz="8000">
                <a:solidFill>
                  <a:srgbClr val="FEDA2A"/>
                </a:solidFill>
                <a:latin typeface="Arial" panose="020B0604020202020204" pitchFamily="34" charset="0"/>
                <a:cs typeface="Arial" panose="020B0604020202020204" pitchFamily="34" charset="0"/>
              </a:defRPr>
            </a:lvl2pPr>
            <a:lvl3pPr marL="914400" indent="0">
              <a:buFontTx/>
              <a:buNone/>
              <a:defRPr sz="8000">
                <a:solidFill>
                  <a:srgbClr val="FEDA2A"/>
                </a:solidFill>
                <a:latin typeface="Arial" panose="020B0604020202020204" pitchFamily="34" charset="0"/>
                <a:cs typeface="Arial" panose="020B0604020202020204" pitchFamily="34" charset="0"/>
              </a:defRPr>
            </a:lvl3pPr>
            <a:lvl4pPr marL="1371600" indent="0">
              <a:buFontTx/>
              <a:buNone/>
              <a:defRPr sz="8000">
                <a:solidFill>
                  <a:srgbClr val="FEDA2A"/>
                </a:solidFill>
                <a:latin typeface="Arial" panose="020B0604020202020204" pitchFamily="34" charset="0"/>
                <a:cs typeface="Arial" panose="020B0604020202020204" pitchFamily="34" charset="0"/>
              </a:defRPr>
            </a:lvl4pPr>
            <a:lvl5pPr marL="1828800" indent="0">
              <a:buFontTx/>
              <a:buNone/>
              <a:defRPr sz="8000">
                <a:solidFill>
                  <a:srgbClr val="FEDA2A"/>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12960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52763" y="2244725"/>
            <a:ext cx="18313400" cy="4775200"/>
          </a:xfrm>
          <a:prstGeom prst="rect">
            <a:avLst/>
          </a:prstGeom>
        </p:spPr>
        <p:txBody>
          <a:bodyPr anchor="t"/>
          <a:lstStyle>
            <a:lvl1pPr algn="l">
              <a:defRPr sz="8000">
                <a:latin typeface="Arial" panose="020B0604020202020204" pitchFamily="34" charset="0"/>
                <a:cs typeface="Arial" panose="020B0604020202020204" pitchFamily="34" charset="0"/>
              </a:defRPr>
            </a:lvl1pPr>
          </a:lstStyle>
          <a:p>
            <a:r>
              <a:rPr lang="en-US" dirty="0"/>
              <a:t>Click to edit Master title style</a:t>
            </a:r>
            <a:endParaRPr lang="en-NZ" dirty="0"/>
          </a:p>
        </p:txBody>
      </p:sp>
      <p:sp>
        <p:nvSpPr>
          <p:cNvPr id="3" name="Subtitle 2"/>
          <p:cNvSpPr>
            <a:spLocks noGrp="1"/>
          </p:cNvSpPr>
          <p:nvPr>
            <p:ph type="subTitle" idx="1"/>
          </p:nvPr>
        </p:nvSpPr>
        <p:spPr>
          <a:xfrm>
            <a:off x="3052763" y="7204075"/>
            <a:ext cx="18313400" cy="3311525"/>
          </a:xfrm>
          <a:prstGeom prst="rect">
            <a:avLst/>
          </a:prstGeom>
        </p:spPr>
        <p:txBody>
          <a:bodyPr/>
          <a:lstStyle>
            <a:lvl1pPr marL="0" indent="0" algn="l">
              <a:buNone/>
              <a:defRPr sz="4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NZ" dirty="0"/>
          </a:p>
        </p:txBody>
      </p:sp>
    </p:spTree>
    <p:extLst>
      <p:ext uri="{BB962C8B-B14F-4D97-AF65-F5344CB8AC3E}">
        <p14:creationId xmlns:p14="http://schemas.microsoft.com/office/powerpoint/2010/main" val="984654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large tex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92873" cy="2651125"/>
          </a:xfrm>
          <a:prstGeom prst="rect">
            <a:avLst/>
          </a:prstGeom>
        </p:spPr>
        <p:txBody>
          <a:bodyPr/>
          <a:lstStyle>
            <a:lvl1pPr>
              <a:defRPr sz="6600">
                <a:latin typeface="Arial" panose="020B0604020202020204" pitchFamily="34" charset="0"/>
                <a:cs typeface="Arial" panose="020B0604020202020204" pitchFamily="34" charset="0"/>
              </a:defRPr>
            </a:lvl1pPr>
          </a:lstStyle>
          <a:p>
            <a:r>
              <a:rPr lang="en-US" dirty="0"/>
              <a:t>Click to edit Master title style</a:t>
            </a:r>
            <a:endParaRPr lang="en-NZ" dirty="0"/>
          </a:p>
        </p:txBody>
      </p:sp>
      <p:sp>
        <p:nvSpPr>
          <p:cNvPr id="3" name="Content Placeholder 2"/>
          <p:cNvSpPr>
            <a:spLocks noGrp="1"/>
          </p:cNvSpPr>
          <p:nvPr>
            <p:ph idx="1"/>
          </p:nvPr>
        </p:nvSpPr>
        <p:spPr>
          <a:xfrm>
            <a:off x="1679575" y="3651251"/>
            <a:ext cx="20192873" cy="8254238"/>
          </a:xfrm>
          <a:prstGeom prst="rect">
            <a:avLst/>
          </a:prstGeom>
        </p:spPr>
        <p:txBody>
          <a:bodyPr/>
          <a:lstStyle>
            <a:lvl1pPr>
              <a:defRPr sz="5400">
                <a:latin typeface="Arial" panose="020B0604020202020204" pitchFamily="34" charset="0"/>
                <a:cs typeface="Arial" panose="020B0604020202020204" pitchFamily="34" charset="0"/>
              </a:defRPr>
            </a:lvl1pPr>
            <a:lvl2pPr>
              <a:defRPr sz="40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3200">
                <a:latin typeface="Arial" panose="020B0604020202020204" pitchFamily="34" charset="0"/>
                <a:cs typeface="Arial" panose="020B0604020202020204" pitchFamily="34" charset="0"/>
              </a:defRPr>
            </a:lvl4pPr>
            <a:lvl5pPr>
              <a:defRPr sz="3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283440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_small tex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92873"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679575" y="3651251"/>
            <a:ext cx="20192873" cy="82542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340248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56297"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sz="half" idx="1"/>
          </p:nvPr>
        </p:nvSpPr>
        <p:spPr>
          <a:xfrm>
            <a:off x="1679575" y="3651251"/>
            <a:ext cx="9640697" cy="829081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4" name="Content Placeholder 3"/>
          <p:cNvSpPr>
            <a:spLocks noGrp="1"/>
          </p:cNvSpPr>
          <p:nvPr>
            <p:ph sz="half" idx="2"/>
          </p:nvPr>
        </p:nvSpPr>
        <p:spPr>
          <a:xfrm>
            <a:off x="11791887" y="3651250"/>
            <a:ext cx="10043985" cy="8290815"/>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951608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82750" y="730251"/>
            <a:ext cx="21059775" cy="2268982"/>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Text Placeholder 2"/>
          <p:cNvSpPr>
            <a:spLocks noGrp="1"/>
          </p:cNvSpPr>
          <p:nvPr>
            <p:ph type="body" idx="1"/>
          </p:nvPr>
        </p:nvSpPr>
        <p:spPr>
          <a:xfrm>
            <a:off x="1682750" y="3362325"/>
            <a:ext cx="10329863" cy="1647825"/>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82750" y="5193791"/>
            <a:ext cx="10329863" cy="7022593"/>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12361863" y="3362325"/>
            <a:ext cx="10380662" cy="1647825"/>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2361863" y="5193791"/>
            <a:ext cx="10380662" cy="702259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1877628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1059775"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Tree>
    <p:extLst>
      <p:ext uri="{BB962C8B-B14F-4D97-AF65-F5344CB8AC3E}">
        <p14:creationId xmlns:p14="http://schemas.microsoft.com/office/powerpoint/2010/main" val="652071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2750" y="1974850"/>
            <a:ext cx="7875588" cy="2139950"/>
          </a:xfrm>
          <a:prstGeom prst="rect">
            <a:avLst/>
          </a:prstGeom>
        </p:spPr>
        <p:txBody>
          <a:bodyPr anchor="t"/>
          <a:lstStyle>
            <a:lvl1pPr>
              <a:defRPr sz="32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0380663" y="1974850"/>
            <a:ext cx="12361862" cy="9272271"/>
          </a:xfrm>
          <a:prstGeom prst="rect">
            <a:avLst/>
          </a:prstGeo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1682750" y="4407407"/>
            <a:ext cx="7875588" cy="6839713"/>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49064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2750" y="1974850"/>
            <a:ext cx="7875588" cy="2139950"/>
          </a:xfrm>
          <a:prstGeom prst="rect">
            <a:avLst/>
          </a:prstGeom>
        </p:spPr>
        <p:txBody>
          <a:bodyPr anchor="t"/>
          <a:lstStyle>
            <a:lvl1pPr>
              <a:defRPr sz="32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Picture Placeholder 2"/>
          <p:cNvSpPr>
            <a:spLocks noGrp="1"/>
          </p:cNvSpPr>
          <p:nvPr>
            <p:ph type="pic" idx="1"/>
          </p:nvPr>
        </p:nvSpPr>
        <p:spPr>
          <a:xfrm>
            <a:off x="10380663" y="1974850"/>
            <a:ext cx="11638089" cy="9747250"/>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682750" y="4352544"/>
            <a:ext cx="7875588" cy="7385431"/>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1030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Photo with footer">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24418925" cy="12673584"/>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Tree>
    <p:extLst>
      <p:ext uri="{BB962C8B-B14F-4D97-AF65-F5344CB8AC3E}">
        <p14:creationId xmlns:p14="http://schemas.microsoft.com/office/powerpoint/2010/main" val="4206839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52763" y="2244725"/>
            <a:ext cx="18313400" cy="4775200"/>
          </a:xfrm>
          <a:prstGeom prst="rect">
            <a:avLst/>
          </a:prstGeom>
        </p:spPr>
        <p:txBody>
          <a:bodyPr anchor="t"/>
          <a:lstStyle>
            <a:lvl1pPr algn="l">
              <a:defRPr sz="8000">
                <a:latin typeface="Arial" panose="020B0604020202020204" pitchFamily="34" charset="0"/>
                <a:cs typeface="Arial" panose="020B0604020202020204" pitchFamily="34" charset="0"/>
              </a:defRPr>
            </a:lvl1pPr>
          </a:lstStyle>
          <a:p>
            <a:r>
              <a:rPr lang="en-US" dirty="0"/>
              <a:t>Click to edit Master title style</a:t>
            </a:r>
            <a:endParaRPr lang="en-NZ" dirty="0"/>
          </a:p>
        </p:txBody>
      </p:sp>
      <p:sp>
        <p:nvSpPr>
          <p:cNvPr id="3" name="Subtitle 2"/>
          <p:cNvSpPr>
            <a:spLocks noGrp="1"/>
          </p:cNvSpPr>
          <p:nvPr>
            <p:ph type="subTitle" idx="1"/>
          </p:nvPr>
        </p:nvSpPr>
        <p:spPr>
          <a:xfrm>
            <a:off x="3052763" y="7204075"/>
            <a:ext cx="18313400" cy="3311525"/>
          </a:xfrm>
          <a:prstGeom prst="rect">
            <a:avLst/>
          </a:prstGeom>
        </p:spPr>
        <p:txBody>
          <a:bodyPr/>
          <a:lstStyle>
            <a:lvl1pPr marL="0" indent="0" algn="l">
              <a:buNone/>
              <a:defRPr sz="4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NZ" dirty="0"/>
          </a:p>
        </p:txBody>
      </p:sp>
    </p:spTree>
    <p:extLst>
      <p:ext uri="{BB962C8B-B14F-4D97-AF65-F5344CB8AC3E}">
        <p14:creationId xmlns:p14="http://schemas.microsoft.com/office/powerpoint/2010/main" val="2102054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_large tex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92873" cy="2651125"/>
          </a:xfrm>
          <a:prstGeom prst="rect">
            <a:avLst/>
          </a:prstGeom>
        </p:spPr>
        <p:txBody>
          <a:bodyPr/>
          <a:lstStyle>
            <a:lvl1pPr>
              <a:defRPr sz="6600">
                <a:latin typeface="Arial" panose="020B0604020202020204" pitchFamily="34" charset="0"/>
                <a:cs typeface="Arial" panose="020B0604020202020204" pitchFamily="34" charset="0"/>
              </a:defRPr>
            </a:lvl1pPr>
          </a:lstStyle>
          <a:p>
            <a:r>
              <a:rPr lang="en-US" dirty="0"/>
              <a:t>Click to edit Master title style</a:t>
            </a:r>
            <a:endParaRPr lang="en-NZ" dirty="0"/>
          </a:p>
        </p:txBody>
      </p:sp>
      <p:sp>
        <p:nvSpPr>
          <p:cNvPr id="3" name="Content Placeholder 2"/>
          <p:cNvSpPr>
            <a:spLocks noGrp="1"/>
          </p:cNvSpPr>
          <p:nvPr>
            <p:ph idx="1"/>
          </p:nvPr>
        </p:nvSpPr>
        <p:spPr>
          <a:xfrm>
            <a:off x="1679575" y="3651251"/>
            <a:ext cx="20192873" cy="8254238"/>
          </a:xfrm>
          <a:prstGeom prst="rect">
            <a:avLst/>
          </a:prstGeom>
        </p:spPr>
        <p:txBody>
          <a:bodyPr/>
          <a:lstStyle>
            <a:lvl1pPr>
              <a:defRPr sz="5400">
                <a:latin typeface="Arial" panose="020B0604020202020204" pitchFamily="34" charset="0"/>
                <a:cs typeface="Arial" panose="020B0604020202020204" pitchFamily="34" charset="0"/>
              </a:defRPr>
            </a:lvl1pPr>
            <a:lvl2pPr>
              <a:defRPr sz="40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3200">
                <a:latin typeface="Arial" panose="020B0604020202020204" pitchFamily="34" charset="0"/>
                <a:cs typeface="Arial" panose="020B0604020202020204" pitchFamily="34" charset="0"/>
              </a:defRPr>
            </a:lvl4pPr>
            <a:lvl5pPr>
              <a:defRPr sz="3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1879514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_small tex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92873"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679575" y="3651251"/>
            <a:ext cx="20192873" cy="82542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946710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56297"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sz="half" idx="1"/>
          </p:nvPr>
        </p:nvSpPr>
        <p:spPr>
          <a:xfrm>
            <a:off x="1679575" y="3651251"/>
            <a:ext cx="9640697" cy="829081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4" name="Content Placeholder 3"/>
          <p:cNvSpPr>
            <a:spLocks noGrp="1"/>
          </p:cNvSpPr>
          <p:nvPr>
            <p:ph sz="half" idx="2"/>
          </p:nvPr>
        </p:nvSpPr>
        <p:spPr>
          <a:xfrm>
            <a:off x="11791887" y="3651250"/>
            <a:ext cx="10043985" cy="8290815"/>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017953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82750" y="730251"/>
            <a:ext cx="21059775" cy="2268982"/>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Text Placeholder 2"/>
          <p:cNvSpPr>
            <a:spLocks noGrp="1"/>
          </p:cNvSpPr>
          <p:nvPr>
            <p:ph type="body" idx="1"/>
          </p:nvPr>
        </p:nvSpPr>
        <p:spPr>
          <a:xfrm>
            <a:off x="1682750" y="3362325"/>
            <a:ext cx="10329863" cy="1647825"/>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82750" y="5193791"/>
            <a:ext cx="10329863" cy="7022593"/>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12361863" y="3362325"/>
            <a:ext cx="10380662" cy="1647825"/>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2361863" y="5193791"/>
            <a:ext cx="10380662" cy="702259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3648916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1059775"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Tree>
    <p:extLst>
      <p:ext uri="{BB962C8B-B14F-4D97-AF65-F5344CB8AC3E}">
        <p14:creationId xmlns:p14="http://schemas.microsoft.com/office/powerpoint/2010/main" val="3185656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2750" y="1974850"/>
            <a:ext cx="7875588" cy="2139950"/>
          </a:xfrm>
          <a:prstGeom prst="rect">
            <a:avLst/>
          </a:prstGeom>
        </p:spPr>
        <p:txBody>
          <a:bodyPr anchor="t"/>
          <a:lstStyle>
            <a:lvl1pPr>
              <a:defRPr sz="32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0380663" y="1974850"/>
            <a:ext cx="12361862" cy="9272271"/>
          </a:xfrm>
          <a:prstGeom prst="rect">
            <a:avLst/>
          </a:prstGeo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1682750" y="4407407"/>
            <a:ext cx="7875588" cy="6839713"/>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23384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2750" y="1974850"/>
            <a:ext cx="7875588" cy="2139950"/>
          </a:xfrm>
          <a:prstGeom prst="rect">
            <a:avLst/>
          </a:prstGeom>
        </p:spPr>
        <p:txBody>
          <a:bodyPr anchor="t"/>
          <a:lstStyle>
            <a:lvl1pPr>
              <a:defRPr sz="32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Picture Placeholder 2"/>
          <p:cNvSpPr>
            <a:spLocks noGrp="1"/>
          </p:cNvSpPr>
          <p:nvPr>
            <p:ph type="pic" idx="1"/>
          </p:nvPr>
        </p:nvSpPr>
        <p:spPr>
          <a:xfrm>
            <a:off x="10380663" y="1974850"/>
            <a:ext cx="11638089" cy="9747250"/>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682750" y="4352544"/>
            <a:ext cx="7875588" cy="7385431"/>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06405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 with footer">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24418925" cy="12673584"/>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Tree>
    <p:extLst>
      <p:ext uri="{BB962C8B-B14F-4D97-AF65-F5344CB8AC3E}">
        <p14:creationId xmlns:p14="http://schemas.microsoft.com/office/powerpoint/2010/main" val="1751395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nal slide_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8620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_Blue_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045335" y="2450719"/>
            <a:ext cx="17029049" cy="1280033"/>
          </a:xfrm>
          <a:prstGeom prst="rect">
            <a:avLst/>
          </a:prstGeom>
        </p:spPr>
        <p:txBody>
          <a:bodyPr/>
          <a:lstStyle>
            <a:lvl1pPr marL="0" indent="0">
              <a:buFontTx/>
              <a:buNone/>
              <a:defRPr sz="8000">
                <a:solidFill>
                  <a:schemeClr val="bg1"/>
                </a:solidFill>
                <a:latin typeface="Calibri" panose="020B0604020202020204" pitchFamily="34" charset="0"/>
                <a:cs typeface="Calibri" panose="020B0604020202020204" pitchFamily="34" charset="0"/>
              </a:defRPr>
            </a:lvl1pPr>
            <a:lvl2pPr marL="457200" indent="0">
              <a:buFontTx/>
              <a:buNone/>
              <a:defRPr sz="8000">
                <a:latin typeface="Calibri" panose="020B0604020202020204" pitchFamily="34" charset="0"/>
                <a:cs typeface="Calibri" panose="020B0604020202020204" pitchFamily="34" charset="0"/>
              </a:defRPr>
            </a:lvl2pPr>
            <a:lvl3pPr marL="914400" indent="0">
              <a:buFontTx/>
              <a:buNone/>
              <a:defRPr sz="8000">
                <a:latin typeface="Calibri" panose="020B0604020202020204" pitchFamily="34" charset="0"/>
                <a:cs typeface="Calibri" panose="020B0604020202020204" pitchFamily="34" charset="0"/>
              </a:defRPr>
            </a:lvl3pPr>
            <a:lvl4pPr marL="1371600" indent="0">
              <a:buFontTx/>
              <a:buNone/>
              <a:defRPr sz="8000">
                <a:latin typeface="Calibri" panose="020B0604020202020204" pitchFamily="34" charset="0"/>
                <a:cs typeface="Calibri" panose="020B0604020202020204" pitchFamily="34" charset="0"/>
              </a:defRPr>
            </a:lvl4pPr>
            <a:lvl5pPr marL="1828800" indent="0">
              <a:buFontTx/>
              <a:buNone/>
              <a:defRPr sz="8000">
                <a:latin typeface="Calibri" panose="020B0604020202020204" pitchFamily="34" charset="0"/>
                <a:cs typeface="Calibri" panose="020B0604020202020204" pitchFamily="34" charset="0"/>
              </a:defRPr>
            </a:lvl5pPr>
          </a:lstStyle>
          <a:p>
            <a:pPr lvl="0"/>
            <a:r>
              <a:rPr lang="en-US"/>
              <a:t>Click to edit Master text styles</a:t>
            </a:r>
          </a:p>
        </p:txBody>
      </p:sp>
      <p:sp>
        <p:nvSpPr>
          <p:cNvPr id="7" name="Text Placeholder 6"/>
          <p:cNvSpPr>
            <a:spLocks noGrp="1"/>
          </p:cNvSpPr>
          <p:nvPr>
            <p:ph type="body" sz="quarter" idx="11"/>
          </p:nvPr>
        </p:nvSpPr>
        <p:spPr>
          <a:xfrm>
            <a:off x="2045335" y="3768027"/>
            <a:ext cx="17029050" cy="1572069"/>
          </a:xfrm>
          <a:prstGeom prst="rect">
            <a:avLst/>
          </a:prstGeom>
        </p:spPr>
        <p:txBody>
          <a:bodyPr/>
          <a:lstStyle>
            <a:lvl1pPr marL="0" indent="0">
              <a:buFontTx/>
              <a:buNone/>
              <a:defRPr sz="8000">
                <a:solidFill>
                  <a:srgbClr val="FEDA2A"/>
                </a:solidFill>
                <a:latin typeface="Calibri" panose="020B0604020202020204" pitchFamily="34" charset="0"/>
                <a:cs typeface="Calibri" panose="020B0604020202020204" pitchFamily="34" charset="0"/>
              </a:defRPr>
            </a:lvl1pPr>
            <a:lvl2pPr marL="457200" indent="0">
              <a:buFontTx/>
              <a:buNone/>
              <a:defRPr sz="8000">
                <a:solidFill>
                  <a:srgbClr val="FEDA2A"/>
                </a:solidFill>
                <a:latin typeface="Calibri" panose="020B0604020202020204" pitchFamily="34" charset="0"/>
                <a:cs typeface="Calibri" panose="020B0604020202020204" pitchFamily="34" charset="0"/>
              </a:defRPr>
            </a:lvl2pPr>
            <a:lvl3pPr marL="914400" indent="0">
              <a:buFontTx/>
              <a:buNone/>
              <a:defRPr sz="8000">
                <a:solidFill>
                  <a:srgbClr val="FEDA2A"/>
                </a:solidFill>
                <a:latin typeface="Calibri" panose="020B0604020202020204" pitchFamily="34" charset="0"/>
                <a:cs typeface="Calibri" panose="020B0604020202020204" pitchFamily="34" charset="0"/>
              </a:defRPr>
            </a:lvl3pPr>
            <a:lvl4pPr marL="1371600" indent="0">
              <a:buFontTx/>
              <a:buNone/>
              <a:defRPr sz="8000">
                <a:solidFill>
                  <a:srgbClr val="FEDA2A"/>
                </a:solidFill>
                <a:latin typeface="Calibri" panose="020B0604020202020204" pitchFamily="34" charset="0"/>
                <a:cs typeface="Calibri" panose="020B0604020202020204" pitchFamily="34" charset="0"/>
              </a:defRPr>
            </a:lvl4pPr>
            <a:lvl5pPr marL="1828800" indent="0">
              <a:buFontTx/>
              <a:buNone/>
              <a:defRPr sz="8000">
                <a:solidFill>
                  <a:srgbClr val="FEDA2A"/>
                </a:solidFill>
                <a:latin typeface="Calibri" panose="020B0604020202020204" pitchFamily="34" charset="0"/>
                <a:cs typeface="Calibri"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1296046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2.jp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3.jpg"/><Relationship Id="rId5" Type="http://schemas.openxmlformats.org/officeDocument/2006/relationships/slideLayout" Target="../slideLayouts/slideLayout15.xml"/><Relationship Id="rId10" Type="http://schemas.openxmlformats.org/officeDocument/2006/relationships/theme" Target="../theme/theme3.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20.xml"/><Relationship Id="rId4" Type="http://schemas.openxmlformats.org/officeDocument/2006/relationships/image" Target="../media/image5.jp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5.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9822"/>
            <a:ext cx="24418924" cy="13735645"/>
          </a:xfrm>
          <a:prstGeom prst="rect">
            <a:avLst/>
          </a:prstGeom>
        </p:spPr>
      </p:pic>
    </p:spTree>
    <p:extLst>
      <p:ext uri="{BB962C8B-B14F-4D97-AF65-F5344CB8AC3E}">
        <p14:creationId xmlns:p14="http://schemas.microsoft.com/office/powerpoint/2010/main" val="943481942"/>
      </p:ext>
    </p:extLst>
  </p:cSld>
  <p:clrMap bg1="lt1" tx1="dk1" bg2="lt2" tx2="dk2" accent1="accent1" accent2="accent2" accent3="accent3" accent4="accent4" accent5="accent5" accent6="accent6" hlink="hlink" folHlink="folHlink"/>
  <p:sldLayoutIdLst>
    <p:sldLayoutId id="214748383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12698545"/>
            <a:ext cx="24418920" cy="1017455"/>
          </a:xfrm>
          <a:prstGeom prst="rect">
            <a:avLst/>
          </a:prstGeom>
        </p:spPr>
      </p:pic>
    </p:spTree>
    <p:extLst>
      <p:ext uri="{BB962C8B-B14F-4D97-AF65-F5344CB8AC3E}">
        <p14:creationId xmlns:p14="http://schemas.microsoft.com/office/powerpoint/2010/main" val="107083957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832" r:id="rId3"/>
    <p:sldLayoutId id="2147483719" r:id="rId4"/>
    <p:sldLayoutId id="2147483720" r:id="rId5"/>
    <p:sldLayoutId id="2147483721" r:id="rId6"/>
    <p:sldLayoutId id="2147483722" r:id="rId7"/>
    <p:sldLayoutId id="2147483723" r:id="rId8"/>
    <p:sldLayoutId id="214748384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12698545"/>
            <a:ext cx="24418920" cy="1017455"/>
          </a:xfrm>
          <a:prstGeom prst="rect">
            <a:avLst/>
          </a:prstGeom>
        </p:spPr>
      </p:pic>
    </p:spTree>
    <p:extLst>
      <p:ext uri="{BB962C8B-B14F-4D97-AF65-F5344CB8AC3E}">
        <p14:creationId xmlns:p14="http://schemas.microsoft.com/office/powerpoint/2010/main" val="335254766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835" r:id="rId3"/>
    <p:sldLayoutId id="2147483742" r:id="rId4"/>
    <p:sldLayoutId id="2147483743" r:id="rId5"/>
    <p:sldLayoutId id="2147483744" r:id="rId6"/>
    <p:sldLayoutId id="2147483745" r:id="rId7"/>
    <p:sldLayoutId id="2147483746" r:id="rId8"/>
    <p:sldLayoutId id="21474837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4760" y="11494814"/>
            <a:ext cx="1208472" cy="1411056"/>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891"/>
            <a:ext cx="24420515" cy="13715109"/>
          </a:xfrm>
          <a:prstGeom prst="rect">
            <a:avLst/>
          </a:prstGeom>
        </p:spPr>
      </p:pic>
    </p:spTree>
    <p:extLst>
      <p:ext uri="{BB962C8B-B14F-4D97-AF65-F5344CB8AC3E}">
        <p14:creationId xmlns:p14="http://schemas.microsoft.com/office/powerpoint/2010/main" val="1953771679"/>
      </p:ext>
    </p:extLst>
  </p:cSld>
  <p:clrMap bg1="lt1" tx1="dk1" bg2="lt2" tx2="dk2" accent1="accent1" accent2="accent2" accent3="accent3" accent4="accent4" accent5="accent5" accent6="accent6" hlink="hlink" folHlink="folHlink"/>
  <p:sldLayoutIdLst>
    <p:sldLayoutId id="214748384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9822"/>
            <a:ext cx="24418924" cy="13735645"/>
          </a:xfrm>
          <a:prstGeom prst="rect">
            <a:avLst/>
          </a:prstGeom>
        </p:spPr>
      </p:pic>
    </p:spTree>
    <p:extLst>
      <p:ext uri="{BB962C8B-B14F-4D97-AF65-F5344CB8AC3E}">
        <p14:creationId xmlns:p14="http://schemas.microsoft.com/office/powerpoint/2010/main" val="943481942"/>
      </p:ext>
    </p:extLst>
  </p:cSld>
  <p:clrMap bg1="lt1" tx1="dk1" bg2="lt2" tx2="dk2" accent1="accent1" accent2="accent2" accent3="accent3" accent4="accent4" accent5="accent5" accent6="accent6" hlink="hlink" folHlink="folHlink"/>
  <p:sldLayoutIdLst>
    <p:sldLayoutId id="21474838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tmp"/></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hyperlink" Target="https://doi.org/10.1002/agr.21916" TargetMode="External"/><Relationship Id="rId3" Type="http://schemas.openxmlformats.org/officeDocument/2006/relationships/hyperlink" Target="https://doi.org/10.1080/10253866.2025.2607368" TargetMode="External"/><Relationship Id="rId7" Type="http://schemas.openxmlformats.org/officeDocument/2006/relationships/hyperlink" Target="https://doi.org/10.1016/j.foodqual.2021.104446"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doi.org/10.1016/j.appet.2018.12.040" TargetMode="External"/><Relationship Id="rId5" Type="http://schemas.openxmlformats.org/officeDocument/2006/relationships/hyperlink" Target="https://doi:10.1017/S1368980023002677" TargetMode="External"/><Relationship Id="rId4" Type="http://schemas.openxmlformats.org/officeDocument/2006/relationships/hyperlink" Target="https://doi.org/10.32872/spb.5953" TargetMode="External"/><Relationship Id="rId9" Type="http://schemas.openxmlformats.org/officeDocument/2006/relationships/hyperlink" Target="https://doi.org/10.1016/j.ijhm.2021.102917"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045335" y="2450719"/>
            <a:ext cx="17385665" cy="1280033"/>
          </a:xfrm>
        </p:spPr>
        <p:txBody>
          <a:bodyPr/>
          <a:lstStyle/>
          <a:p>
            <a:pPr algn="just"/>
            <a:r>
              <a:rPr lang="en-NZ" b="1" dirty="0"/>
              <a:t>Little Angus, your eyes are haunting me:  </a:t>
            </a:r>
          </a:p>
          <a:p>
            <a:pPr algn="just"/>
            <a:r>
              <a:rPr lang="en-NZ" sz="6000" b="1" dirty="0"/>
              <a:t>Emotion and ethics in the NZ alternative meat market</a:t>
            </a:r>
          </a:p>
        </p:txBody>
      </p:sp>
      <p:sp>
        <p:nvSpPr>
          <p:cNvPr id="3" name="Text Placeholder 2"/>
          <p:cNvSpPr>
            <a:spLocks noGrp="1"/>
          </p:cNvSpPr>
          <p:nvPr>
            <p:ph type="body" sz="quarter" idx="11"/>
          </p:nvPr>
        </p:nvSpPr>
        <p:spPr>
          <a:xfrm>
            <a:off x="2045334" y="5631469"/>
            <a:ext cx="17029050" cy="1572069"/>
          </a:xfrm>
        </p:spPr>
        <p:txBody>
          <a:bodyPr/>
          <a:lstStyle/>
          <a:p>
            <a:r>
              <a:rPr lang="en-NZ" sz="4000" dirty="0"/>
              <a:t>Matthew J. Hale, Meike Rombach, </a:t>
            </a:r>
            <a:r>
              <a:rPr lang="en-NZ" sz="4000"/>
              <a:t>Lynne Robertson </a:t>
            </a:r>
            <a:r>
              <a:rPr lang="en-NZ" sz="4000" dirty="0"/>
              <a:t>&amp; David L. Dean</a:t>
            </a:r>
          </a:p>
          <a:p>
            <a:endParaRPr lang="en-NZ" sz="4000" dirty="0"/>
          </a:p>
        </p:txBody>
      </p:sp>
      <p:sp>
        <p:nvSpPr>
          <p:cNvPr id="4" name="TextBox 3">
            <a:extLst>
              <a:ext uri="{FF2B5EF4-FFF2-40B4-BE49-F238E27FC236}">
                <a16:creationId xmlns:a16="http://schemas.microsoft.com/office/drawing/2014/main" id="{2BF61678-D9BF-78E4-55EE-9C74CAC74C4F}"/>
              </a:ext>
            </a:extLst>
          </p:cNvPr>
          <p:cNvSpPr txBox="1"/>
          <p:nvPr/>
        </p:nvSpPr>
        <p:spPr>
          <a:xfrm>
            <a:off x="2045334" y="6709891"/>
            <a:ext cx="12198096" cy="584775"/>
          </a:xfrm>
          <a:prstGeom prst="rect">
            <a:avLst/>
          </a:prstGeom>
          <a:noFill/>
        </p:spPr>
        <p:txBody>
          <a:bodyPr wrap="square" rtlCol="0">
            <a:spAutoFit/>
          </a:bodyPr>
          <a:lstStyle/>
          <a:p>
            <a:r>
              <a:rPr lang="en-NZ" sz="3200" dirty="0">
                <a:solidFill>
                  <a:schemeClr val="bg1"/>
                </a:solidFill>
              </a:rPr>
              <a:t>Christchurch, New Zealand</a:t>
            </a:r>
            <a:r>
              <a:rPr lang="en-NZ" sz="3200">
                <a:solidFill>
                  <a:schemeClr val="bg1"/>
                </a:solidFill>
              </a:rPr>
              <a:t>, 28/08/26</a:t>
            </a:r>
            <a:endParaRPr lang="en-NZ" sz="3200" dirty="0">
              <a:solidFill>
                <a:schemeClr val="bg1"/>
              </a:solidFill>
            </a:endParaRPr>
          </a:p>
        </p:txBody>
      </p:sp>
      <p:sp>
        <p:nvSpPr>
          <p:cNvPr id="5" name="SlideNumberBadge">
            <a:extLst>
              <a:ext uri="{FF2B5EF4-FFF2-40B4-BE49-F238E27FC236}">
                <a16:creationId xmlns:a16="http://schemas.microsoft.com/office/drawing/2014/main" id="{B9687D65-4888-4133-868D-69E8D5CE4840}"/>
              </a:ext>
            </a:extLst>
          </p:cNvPr>
          <p:cNvSpPr/>
          <p:nvPr/>
        </p:nvSpPr>
        <p:spPr>
          <a:xfrm>
            <a:off x="304800" y="12928600"/>
            <a:ext cx="369903" cy="508000"/>
          </a:xfrm>
          <a:prstGeom prst="roundRect">
            <a:avLst/>
          </a:prstGeom>
          <a:solidFill>
            <a:srgbClr val="2422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NZ" sz="2200" b="1">
                <a:solidFill>
                  <a:srgbClr val="FFFFFF"/>
                </a:solidFill>
                <a:latin typeface="Calibri"/>
                <a:ea typeface="Calibri"/>
                <a:cs typeface="Calibri"/>
              </a:rPr>
              <a:t>1</a:t>
            </a:r>
          </a:p>
        </p:txBody>
      </p:sp>
    </p:spTree>
    <p:extLst>
      <p:ext uri="{BB962C8B-B14F-4D97-AF65-F5344CB8AC3E}">
        <p14:creationId xmlns:p14="http://schemas.microsoft.com/office/powerpoint/2010/main" val="2758774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2685" y="772178"/>
            <a:ext cx="20192873" cy="2651125"/>
          </a:xfrm>
        </p:spPr>
        <p:txBody>
          <a:bodyPr/>
          <a:lstStyle/>
          <a:p>
            <a:r>
              <a:rPr lang="en-NZ" sz="8000" b="1" dirty="0">
                <a:solidFill>
                  <a:schemeClr val="accent2">
                    <a:lumMod val="50000"/>
                  </a:schemeClr>
                </a:solidFill>
              </a:rPr>
              <a:t>Introduction</a:t>
            </a:r>
          </a:p>
        </p:txBody>
      </p:sp>
      <p:grpSp>
        <p:nvGrpSpPr>
          <p:cNvPr id="4" name="Gruppieren 1">
            <a:extLst>
              <a:ext uri="{FF2B5EF4-FFF2-40B4-BE49-F238E27FC236}">
                <a16:creationId xmlns:a16="http://schemas.microsoft.com/office/drawing/2014/main" id="{8024F73C-4DAC-A649-0AC3-AF7BBBF4F86C}"/>
              </a:ext>
            </a:extLst>
          </p:cNvPr>
          <p:cNvGrpSpPr/>
          <p:nvPr/>
        </p:nvGrpSpPr>
        <p:grpSpPr>
          <a:xfrm>
            <a:off x="2016203" y="3021492"/>
            <a:ext cx="19403938" cy="8322532"/>
            <a:chOff x="404894" y="1591470"/>
            <a:chExt cx="8333286" cy="4211730"/>
          </a:xfrm>
        </p:grpSpPr>
        <p:sp>
          <p:nvSpPr>
            <p:cNvPr id="5" name="Rechteck 10" descr="PresentationLoad.com">
              <a:extLst>
                <a:ext uri="{FF2B5EF4-FFF2-40B4-BE49-F238E27FC236}">
                  <a16:creationId xmlns:a16="http://schemas.microsoft.com/office/drawing/2014/main" id="{B3311E34-5E90-BCE9-DF3A-100968996DD7}"/>
                </a:ext>
              </a:extLst>
            </p:cNvPr>
            <p:cNvSpPr/>
            <p:nvPr/>
          </p:nvSpPr>
          <p:spPr bwMode="gray">
            <a:xfrm>
              <a:off x="404894" y="1591470"/>
              <a:ext cx="8333127" cy="953674"/>
            </a:xfrm>
            <a:prstGeom prst="rect">
              <a:avLst/>
            </a:prstGeom>
            <a:solidFill>
              <a:srgbClr val="EEF1FB"/>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288000" rIns="252000" rtlCol="0" anchor="ctr" anchorCtr="0"/>
            <a:lstStyle/>
            <a:p>
              <a:r>
                <a:rPr lang="en-US" sz="3600" b="1" dirty="0">
                  <a:solidFill>
                    <a:schemeClr val="accent2">
                      <a:lumMod val="50000"/>
                    </a:schemeClr>
                  </a:solidFill>
                  <a:latin typeface="Calibri" panose="020B0604020202020204" pitchFamily="34" charset="0"/>
                  <a:cs typeface="Calibri" panose="020B0604020202020204" pitchFamily="34" charset="0"/>
                </a:rPr>
                <a:t>Plant &amp; fungal-</a:t>
              </a:r>
            </a:p>
            <a:p>
              <a:r>
                <a:rPr lang="en-US" sz="3600" b="1" dirty="0">
                  <a:solidFill>
                    <a:schemeClr val="accent2">
                      <a:lumMod val="50000"/>
                    </a:schemeClr>
                  </a:solidFill>
                  <a:latin typeface="Calibri" panose="020B0604020202020204" pitchFamily="34" charset="0"/>
                  <a:cs typeface="Calibri" panose="020B0604020202020204" pitchFamily="34" charset="0"/>
                </a:rPr>
                <a:t>based meats</a:t>
              </a:r>
            </a:p>
          </p:txBody>
        </p:sp>
        <p:sp>
          <p:nvSpPr>
            <p:cNvPr id="6" name="Rechteck 11" descr="PresentationLoad.com">
              <a:extLst>
                <a:ext uri="{FF2B5EF4-FFF2-40B4-BE49-F238E27FC236}">
                  <a16:creationId xmlns:a16="http://schemas.microsoft.com/office/drawing/2014/main" id="{6EC285B9-C3AA-B315-934A-B87D401C5DBB}"/>
                </a:ext>
              </a:extLst>
            </p:cNvPr>
            <p:cNvSpPr/>
            <p:nvPr/>
          </p:nvSpPr>
          <p:spPr bwMode="gray">
            <a:xfrm>
              <a:off x="404894" y="2645157"/>
              <a:ext cx="8333127" cy="2052253"/>
            </a:xfrm>
            <a:prstGeom prst="rect">
              <a:avLst/>
            </a:prstGeom>
            <a:solidFill>
              <a:srgbClr val="EEF1FB"/>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288000" rIns="252000" rtlCol="0" anchor="ctr" anchorCtr="0"/>
            <a:lstStyle/>
            <a:p>
              <a:r>
                <a:rPr lang="en-US" sz="3600" b="1" dirty="0">
                  <a:solidFill>
                    <a:schemeClr val="accent2">
                      <a:lumMod val="50000"/>
                    </a:schemeClr>
                  </a:solidFill>
                  <a:latin typeface="Calibri" panose="020B0604020202020204" pitchFamily="34" charset="0"/>
                  <a:cs typeface="Calibri" panose="020B0604020202020204" pitchFamily="34" charset="0"/>
                </a:rPr>
                <a:t>Consumers &amp; </a:t>
              </a:r>
            </a:p>
            <a:p>
              <a:r>
                <a:rPr lang="en-US" sz="3600" b="1" dirty="0">
                  <a:solidFill>
                    <a:schemeClr val="accent2">
                      <a:lumMod val="50000"/>
                    </a:schemeClr>
                  </a:solidFill>
                  <a:latin typeface="Calibri" panose="020B0604020202020204" pitchFamily="34" charset="0"/>
                  <a:cs typeface="Calibri" panose="020B0604020202020204" pitchFamily="34" charset="0"/>
                </a:rPr>
                <a:t>Demand</a:t>
              </a:r>
            </a:p>
          </p:txBody>
        </p:sp>
        <p:sp>
          <p:nvSpPr>
            <p:cNvPr id="8" name="Rechteck 13" descr="PresentationLoad.com">
              <a:extLst>
                <a:ext uri="{FF2B5EF4-FFF2-40B4-BE49-F238E27FC236}">
                  <a16:creationId xmlns:a16="http://schemas.microsoft.com/office/drawing/2014/main" id="{E7877CA1-8AD9-B318-E355-4D34BD304326}"/>
                </a:ext>
              </a:extLst>
            </p:cNvPr>
            <p:cNvSpPr/>
            <p:nvPr/>
          </p:nvSpPr>
          <p:spPr bwMode="gray">
            <a:xfrm>
              <a:off x="405053" y="4849526"/>
              <a:ext cx="8333127" cy="953674"/>
            </a:xfrm>
            <a:prstGeom prst="rect">
              <a:avLst/>
            </a:prstGeom>
            <a:solidFill>
              <a:srgbClr val="EEF1FB"/>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216000" rIns="252000" rtlCol="0" anchor="ctr" anchorCtr="0"/>
            <a:lstStyle/>
            <a:p>
              <a:pPr>
                <a:lnSpc>
                  <a:spcPct val="80000"/>
                </a:lnSpc>
              </a:pPr>
              <a:r>
                <a:rPr lang="en-US" sz="3600" b="1" dirty="0">
                  <a:solidFill>
                    <a:schemeClr val="accent2">
                      <a:lumMod val="50000"/>
                    </a:schemeClr>
                  </a:solidFill>
                  <a:latin typeface="Calibri" panose="020B0604020202020204" pitchFamily="34" charset="0"/>
                  <a:cs typeface="Calibri" panose="020B0604020202020204" pitchFamily="34" charset="0"/>
                </a:rPr>
                <a:t>Research Gap</a:t>
              </a:r>
            </a:p>
          </p:txBody>
        </p:sp>
        <p:grpSp>
          <p:nvGrpSpPr>
            <p:cNvPr id="9" name="Gruppieren 41">
              <a:extLst>
                <a:ext uri="{FF2B5EF4-FFF2-40B4-BE49-F238E27FC236}">
                  <a16:creationId xmlns:a16="http://schemas.microsoft.com/office/drawing/2014/main" id="{67B3A912-5BEB-F119-E05F-A2B3A1993DAA}"/>
                </a:ext>
              </a:extLst>
            </p:cNvPr>
            <p:cNvGrpSpPr/>
            <p:nvPr/>
          </p:nvGrpSpPr>
          <p:grpSpPr bwMode="gray">
            <a:xfrm>
              <a:off x="2406984" y="1621853"/>
              <a:ext cx="6026263" cy="1862497"/>
              <a:chOff x="2904997" y="1621853"/>
              <a:chExt cx="8301101" cy="1862497"/>
            </a:xfrm>
          </p:grpSpPr>
          <p:sp>
            <p:nvSpPr>
              <p:cNvPr id="14" name="Rechteck 46">
                <a:extLst>
                  <a:ext uri="{FF2B5EF4-FFF2-40B4-BE49-F238E27FC236}">
                    <a16:creationId xmlns:a16="http://schemas.microsoft.com/office/drawing/2014/main" id="{1442581A-68F4-F905-C059-9B61A5BE12DE}"/>
                  </a:ext>
                </a:extLst>
              </p:cNvPr>
              <p:cNvSpPr/>
              <p:nvPr/>
            </p:nvSpPr>
            <p:spPr bwMode="gray">
              <a:xfrm>
                <a:off x="8868503" y="1961028"/>
                <a:ext cx="2337595" cy="432000"/>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252000" bIns="108000" rtlCol="0" anchor="ctr" anchorCtr="0"/>
              <a:lstStyle/>
              <a:p>
                <a:pPr algn="ctr">
                  <a:spcAft>
                    <a:spcPts val="400"/>
                  </a:spcAft>
                </a:pPr>
                <a:r>
                  <a:rPr lang="en-US" sz="3600" b="1" dirty="0">
                    <a:solidFill>
                      <a:schemeClr val="bg1"/>
                    </a:solidFill>
                    <a:latin typeface="Calibri" panose="020B0604020202020204" pitchFamily="34" charset="0"/>
                    <a:cs typeface="Calibri" panose="020B0604020202020204" pitchFamily="34" charset="0"/>
                  </a:rPr>
                  <a:t>Retail revenue</a:t>
                </a:r>
              </a:p>
            </p:txBody>
          </p:sp>
          <p:sp>
            <p:nvSpPr>
              <p:cNvPr id="15" name="Rechteck 47">
                <a:extLst>
                  <a:ext uri="{FF2B5EF4-FFF2-40B4-BE49-F238E27FC236}">
                    <a16:creationId xmlns:a16="http://schemas.microsoft.com/office/drawing/2014/main" id="{F68B5DE6-268D-60BA-53BC-1880D606B7F2}"/>
                  </a:ext>
                </a:extLst>
              </p:cNvPr>
              <p:cNvSpPr/>
              <p:nvPr/>
            </p:nvSpPr>
            <p:spPr bwMode="gray">
              <a:xfrm>
                <a:off x="5725131" y="1621853"/>
                <a:ext cx="2738481" cy="432000"/>
              </a:xfrm>
              <a:prstGeom prst="roundRect">
                <a:avLst/>
              </a:prstGeom>
              <a:solidFill>
                <a:schemeClr val="accent2">
                  <a:lumMod val="50000"/>
                </a:schemeClr>
              </a:solidFill>
              <a:ln w="12700">
                <a:noFill/>
                <a:round/>
                <a:headEnd/>
                <a:tailEnd/>
              </a:ln>
              <a:effectLst/>
            </p:spPr>
            <p:txBody>
              <a:bodyPr lIns="36000" tIns="36000" rIns="36000" bIns="36000" rtlCol="0" anchor="ctr"/>
              <a:lstStyle/>
              <a:p>
                <a:pPr algn="ctr"/>
                <a:r>
                  <a:rPr lang="en-US" sz="3600" b="1" dirty="0">
                    <a:solidFill>
                      <a:srgbClr val="FFFFFF"/>
                    </a:solidFill>
                    <a:latin typeface="Calibri" panose="020B0604020202020204" pitchFamily="34" charset="0"/>
                    <a:cs typeface="Calibri" panose="020B0604020202020204" pitchFamily="34" charset="0"/>
                  </a:rPr>
                  <a:t>NZ market situation</a:t>
                </a:r>
              </a:p>
            </p:txBody>
          </p:sp>
          <p:sp>
            <p:nvSpPr>
              <p:cNvPr id="16" name="Rechteck 48">
                <a:extLst>
                  <a:ext uri="{FF2B5EF4-FFF2-40B4-BE49-F238E27FC236}">
                    <a16:creationId xmlns:a16="http://schemas.microsoft.com/office/drawing/2014/main" id="{0DC181AA-9D1C-6D9F-2F39-448B2C0B114F}"/>
                  </a:ext>
                </a:extLst>
              </p:cNvPr>
              <p:cNvSpPr/>
              <p:nvPr/>
            </p:nvSpPr>
            <p:spPr bwMode="gray">
              <a:xfrm>
                <a:off x="2999894" y="1961028"/>
                <a:ext cx="2337595" cy="432000"/>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252000" bIns="108000" rtlCol="0" anchor="ctr" anchorCtr="0"/>
              <a:lstStyle/>
              <a:p>
                <a:pPr algn="ctr">
                  <a:spcAft>
                    <a:spcPts val="400"/>
                  </a:spcAft>
                </a:pPr>
                <a:r>
                  <a:rPr lang="en-US" sz="3600" b="1" dirty="0">
                    <a:solidFill>
                      <a:schemeClr val="bg1"/>
                    </a:solidFill>
                    <a:latin typeface="Calibri" panose="020B0604020202020204" pitchFamily="34" charset="0"/>
                    <a:cs typeface="Calibri" panose="020B0604020202020204" pitchFamily="34" charset="0"/>
                  </a:rPr>
                  <a:t>93% omnivores</a:t>
                </a:r>
              </a:p>
            </p:txBody>
          </p:sp>
          <p:sp>
            <p:nvSpPr>
              <p:cNvPr id="25" name="Rechteck 57">
                <a:extLst>
                  <a:ext uri="{FF2B5EF4-FFF2-40B4-BE49-F238E27FC236}">
                    <a16:creationId xmlns:a16="http://schemas.microsoft.com/office/drawing/2014/main" id="{D6EB8EE9-7ED9-98DA-5BF6-33BD87076BD7}"/>
                  </a:ext>
                </a:extLst>
              </p:cNvPr>
              <p:cNvSpPr/>
              <p:nvPr/>
            </p:nvSpPr>
            <p:spPr bwMode="gray">
              <a:xfrm>
                <a:off x="2904997" y="2786105"/>
                <a:ext cx="2412286" cy="69824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3600" b="1" dirty="0">
                    <a:solidFill>
                      <a:schemeClr val="bg1"/>
                    </a:solidFill>
                    <a:latin typeface="Calibri" panose="020B0604020202020204" pitchFamily="34" charset="0"/>
                    <a:cs typeface="Calibri" panose="020B0604020202020204" pitchFamily="34" charset="0"/>
                  </a:rPr>
                  <a:t>Young Consumers</a:t>
                </a:r>
              </a:p>
            </p:txBody>
          </p:sp>
          <p:cxnSp>
            <p:nvCxnSpPr>
              <p:cNvPr id="30" name="Gewinkelte Verbindung 62">
                <a:extLst>
                  <a:ext uri="{FF2B5EF4-FFF2-40B4-BE49-F238E27FC236}">
                    <a16:creationId xmlns:a16="http://schemas.microsoft.com/office/drawing/2014/main" id="{3E936D8C-7BE1-A5CD-D621-A8CC81B88028}"/>
                  </a:ext>
                </a:extLst>
              </p:cNvPr>
              <p:cNvCxnSpPr/>
              <p:nvPr/>
            </p:nvCxnSpPr>
            <p:spPr bwMode="gray">
              <a:xfrm rot="5400000" flipH="1" flipV="1">
                <a:off x="4885324" y="1121221"/>
                <a:ext cx="123175" cy="1556439"/>
              </a:xfrm>
              <a:prstGeom prst="bentConnector2">
                <a:avLst/>
              </a:prstGeom>
              <a:ln w="63500" cap="flat" cmpd="sng" algn="ctr">
                <a:solidFill>
                  <a:srgbClr val="2B4AE7"/>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Gewinkelte Verbindung 63">
                <a:extLst>
                  <a:ext uri="{FF2B5EF4-FFF2-40B4-BE49-F238E27FC236}">
                    <a16:creationId xmlns:a16="http://schemas.microsoft.com/office/drawing/2014/main" id="{4162E6B8-0250-260D-4FF6-4604155DDBF7}"/>
                  </a:ext>
                </a:extLst>
              </p:cNvPr>
              <p:cNvCxnSpPr/>
              <p:nvPr/>
            </p:nvCxnSpPr>
            <p:spPr bwMode="gray">
              <a:xfrm rot="16200000" flipV="1">
                <a:off x="9188869" y="1112596"/>
                <a:ext cx="123175" cy="1573689"/>
              </a:xfrm>
              <a:prstGeom prst="bentConnector2">
                <a:avLst/>
              </a:prstGeom>
              <a:ln w="63500" cap="flat" cmpd="sng" algn="ctr">
                <a:solidFill>
                  <a:srgbClr val="2B4AE7"/>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41" name="Rechteck 57">
            <a:extLst>
              <a:ext uri="{FF2B5EF4-FFF2-40B4-BE49-F238E27FC236}">
                <a16:creationId xmlns:a16="http://schemas.microsoft.com/office/drawing/2014/main" id="{D588A97A-718C-C98E-DA52-EB78B13A2E84}"/>
              </a:ext>
            </a:extLst>
          </p:cNvPr>
          <p:cNvSpPr/>
          <p:nvPr/>
        </p:nvSpPr>
        <p:spPr bwMode="gray">
          <a:xfrm>
            <a:off x="11970573" y="5382134"/>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3600" b="1" dirty="0">
                <a:solidFill>
                  <a:schemeClr val="bg1"/>
                </a:solidFill>
                <a:latin typeface="Calibri" panose="020B0604020202020204" pitchFamily="34" charset="0"/>
                <a:cs typeface="Calibri" panose="020B0604020202020204" pitchFamily="34" charset="0"/>
              </a:rPr>
              <a:t>Climate Consciousness</a:t>
            </a:r>
          </a:p>
        </p:txBody>
      </p:sp>
      <p:sp>
        <p:nvSpPr>
          <p:cNvPr id="42" name="Rechteck 57">
            <a:extLst>
              <a:ext uri="{FF2B5EF4-FFF2-40B4-BE49-F238E27FC236}">
                <a16:creationId xmlns:a16="http://schemas.microsoft.com/office/drawing/2014/main" id="{4A6E1806-237D-F375-6392-B594D788DBCE}"/>
              </a:ext>
            </a:extLst>
          </p:cNvPr>
          <p:cNvSpPr/>
          <p:nvPr/>
        </p:nvSpPr>
        <p:spPr bwMode="gray">
          <a:xfrm>
            <a:off x="16792829" y="5382134"/>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3600" b="1" dirty="0">
                <a:solidFill>
                  <a:schemeClr val="bg1"/>
                </a:solidFill>
                <a:latin typeface="Calibri" panose="020B0604020202020204" pitchFamily="34" charset="0"/>
                <a:cs typeface="Calibri" panose="020B0604020202020204" pitchFamily="34" charset="0"/>
              </a:rPr>
              <a:t>Health</a:t>
            </a:r>
            <a:endParaRPr lang="en-US" sz="1200" dirty="0">
              <a:solidFill>
                <a:srgbClr val="000000"/>
              </a:solidFill>
              <a:latin typeface="Calibri" panose="020B0604020202020204" pitchFamily="34" charset="0"/>
              <a:cs typeface="Calibri" panose="020B0604020202020204" pitchFamily="34" charset="0"/>
            </a:endParaRPr>
          </a:p>
        </p:txBody>
      </p:sp>
      <p:sp>
        <p:nvSpPr>
          <p:cNvPr id="43" name="Rechteck 57">
            <a:extLst>
              <a:ext uri="{FF2B5EF4-FFF2-40B4-BE49-F238E27FC236}">
                <a16:creationId xmlns:a16="http://schemas.microsoft.com/office/drawing/2014/main" id="{04C716DA-84AF-5D10-23D4-C8F1A45811F8}"/>
              </a:ext>
            </a:extLst>
          </p:cNvPr>
          <p:cNvSpPr/>
          <p:nvPr/>
        </p:nvSpPr>
        <p:spPr bwMode="gray">
          <a:xfrm>
            <a:off x="6775325" y="7270538"/>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3600" b="1" dirty="0">
                <a:solidFill>
                  <a:schemeClr val="bg1"/>
                </a:solidFill>
                <a:latin typeface="Calibri" panose="020B0604020202020204" pitchFamily="34" charset="0"/>
                <a:cs typeface="Calibri" panose="020B0604020202020204" pitchFamily="34" charset="0"/>
              </a:rPr>
              <a:t>Price Premium</a:t>
            </a:r>
            <a:endParaRPr lang="en-US" sz="1200" dirty="0">
              <a:solidFill>
                <a:srgbClr val="000000"/>
              </a:solidFill>
              <a:latin typeface="Calibri" panose="020B0604020202020204" pitchFamily="34" charset="0"/>
              <a:cs typeface="Calibri" panose="020B0604020202020204" pitchFamily="34" charset="0"/>
            </a:endParaRPr>
          </a:p>
        </p:txBody>
      </p:sp>
      <p:sp>
        <p:nvSpPr>
          <p:cNvPr id="44" name="Rechteck 57">
            <a:extLst>
              <a:ext uri="{FF2B5EF4-FFF2-40B4-BE49-F238E27FC236}">
                <a16:creationId xmlns:a16="http://schemas.microsoft.com/office/drawing/2014/main" id="{4E394246-AE97-852E-5DC4-2987F2C882E0}"/>
              </a:ext>
            </a:extLst>
          </p:cNvPr>
          <p:cNvSpPr/>
          <p:nvPr/>
        </p:nvSpPr>
        <p:spPr bwMode="gray">
          <a:xfrm>
            <a:off x="12009872" y="7270538"/>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normAutofit/>
          </a:bodyPr>
          <a:lstStyle/>
          <a:p>
            <a:pPr algn="ctr">
              <a:spcAft>
                <a:spcPts val="400"/>
              </a:spcAft>
            </a:pPr>
            <a:r>
              <a:rPr lang="en-US" sz="3600" b="1" dirty="0">
                <a:solidFill>
                  <a:schemeClr val="bg1"/>
                </a:solidFill>
                <a:latin typeface="Calibri" panose="020B0604020202020204" pitchFamily="34" charset="0"/>
                <a:cs typeface="Calibri" panose="020B0604020202020204" pitchFamily="34" charset="0"/>
              </a:rPr>
              <a:t>Limited Product Assortments</a:t>
            </a:r>
            <a:endParaRPr lang="en-US" sz="1200" dirty="0">
              <a:solidFill>
                <a:srgbClr val="000000"/>
              </a:solidFill>
              <a:latin typeface="Calibri" panose="020B0604020202020204" pitchFamily="34" charset="0"/>
              <a:cs typeface="Calibri" panose="020B0604020202020204" pitchFamily="34" charset="0"/>
            </a:endParaRPr>
          </a:p>
        </p:txBody>
      </p:sp>
      <p:sp>
        <p:nvSpPr>
          <p:cNvPr id="45" name="Rechteck 57">
            <a:extLst>
              <a:ext uri="{FF2B5EF4-FFF2-40B4-BE49-F238E27FC236}">
                <a16:creationId xmlns:a16="http://schemas.microsoft.com/office/drawing/2014/main" id="{6FC3DC30-74AA-DA2B-1C0A-53A09F80D2B6}"/>
              </a:ext>
            </a:extLst>
          </p:cNvPr>
          <p:cNvSpPr/>
          <p:nvPr/>
        </p:nvSpPr>
        <p:spPr bwMode="gray">
          <a:xfrm>
            <a:off x="16792829" y="7270538"/>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3600" b="1" dirty="0">
                <a:solidFill>
                  <a:schemeClr val="bg1"/>
                </a:solidFill>
                <a:latin typeface="Calibri" panose="020B0604020202020204" pitchFamily="34" charset="0"/>
                <a:cs typeface="Calibri" panose="020B0604020202020204" pitchFamily="34" charset="0"/>
              </a:rPr>
              <a:t>Niche</a:t>
            </a:r>
            <a:endParaRPr lang="en-US" sz="1200" dirty="0">
              <a:solidFill>
                <a:srgbClr val="000000"/>
              </a:solidFill>
              <a:latin typeface="Calibri Light" panose="020F0302020204030204" pitchFamily="34" charset="0"/>
            </a:endParaRPr>
          </a:p>
        </p:txBody>
      </p:sp>
      <p:sp>
        <p:nvSpPr>
          <p:cNvPr id="48" name="Oval 47">
            <a:extLst>
              <a:ext uri="{FF2B5EF4-FFF2-40B4-BE49-F238E27FC236}">
                <a16:creationId xmlns:a16="http://schemas.microsoft.com/office/drawing/2014/main" id="{5147A8EE-851F-04D9-DFE0-97B0AA937D72}"/>
              </a:ext>
            </a:extLst>
          </p:cNvPr>
          <p:cNvSpPr/>
          <p:nvPr/>
        </p:nvSpPr>
        <p:spPr>
          <a:xfrm>
            <a:off x="12050958" y="9534006"/>
            <a:ext cx="3417487" cy="1735539"/>
          </a:xfrm>
          <a:prstGeom prst="ellipse">
            <a:avLst/>
          </a:prstGeom>
          <a:solidFill>
            <a:srgbClr val="FED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b="1" dirty="0">
                <a:solidFill>
                  <a:srgbClr val="00306E"/>
                </a:solidFill>
                <a:latin typeface="Calibri" panose="020B0604020202020204" pitchFamily="34" charset="0"/>
                <a:cs typeface="Calibri" panose="020B0604020202020204" pitchFamily="34" charset="0"/>
              </a:rPr>
              <a:t>Emotion &amp; Ethics</a:t>
            </a:r>
          </a:p>
        </p:txBody>
      </p:sp>
      <p:sp>
        <p:nvSpPr>
          <p:cNvPr id="49" name="TextBox 48">
            <a:extLst>
              <a:ext uri="{FF2B5EF4-FFF2-40B4-BE49-F238E27FC236}">
                <a16:creationId xmlns:a16="http://schemas.microsoft.com/office/drawing/2014/main" id="{051F1262-EEFE-991E-25F5-47FF82F40729}"/>
              </a:ext>
            </a:extLst>
          </p:cNvPr>
          <p:cNvSpPr txBox="1"/>
          <p:nvPr/>
        </p:nvSpPr>
        <p:spPr>
          <a:xfrm>
            <a:off x="2002360" y="11562697"/>
            <a:ext cx="19403198" cy="1077218"/>
          </a:xfrm>
          <a:prstGeom prst="rect">
            <a:avLst/>
          </a:prstGeom>
          <a:noFill/>
        </p:spPr>
        <p:txBody>
          <a:bodyPr wrap="square" rtlCol="0">
            <a:spAutoFit/>
          </a:bodyPr>
          <a:lstStyle/>
          <a:p>
            <a:r>
              <a:rPr lang="en-NZ" sz="3200" dirty="0">
                <a:latin typeface="Calibri" panose="020B0604020202020204" pitchFamily="34" charset="0"/>
                <a:cs typeface="Calibri" panose="020B0604020202020204" pitchFamily="34" charset="0"/>
              </a:rPr>
              <a:t>Source: Statista (2025); Goode et al. (2025); Dean et al. (2024); Greenwell et al. (2024); Kidd et al.(2021); White et al. (2021)</a:t>
            </a:r>
          </a:p>
        </p:txBody>
      </p:sp>
      <p:cxnSp>
        <p:nvCxnSpPr>
          <p:cNvPr id="7" name="Gewinkelte Verbindung 62">
            <a:extLst>
              <a:ext uri="{FF2B5EF4-FFF2-40B4-BE49-F238E27FC236}">
                <a16:creationId xmlns:a16="http://schemas.microsoft.com/office/drawing/2014/main" id="{090B0B97-1C5F-E01A-D59A-64A2B8B5D69B}"/>
              </a:ext>
            </a:extLst>
          </p:cNvPr>
          <p:cNvCxnSpPr/>
          <p:nvPr/>
        </p:nvCxnSpPr>
        <p:spPr bwMode="gray">
          <a:xfrm rot="5400000" flipH="1" flipV="1">
            <a:off x="10613768" y="9197279"/>
            <a:ext cx="243398" cy="2630983"/>
          </a:xfrm>
          <a:prstGeom prst="bentConnector2">
            <a:avLst/>
          </a:prstGeom>
          <a:ln w="63500" cap="flat" cmpd="sng" algn="ctr">
            <a:solidFill>
              <a:srgbClr val="2B4AE7"/>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Gewinkelte Verbindung 63">
            <a:extLst>
              <a:ext uri="{FF2B5EF4-FFF2-40B4-BE49-F238E27FC236}">
                <a16:creationId xmlns:a16="http://schemas.microsoft.com/office/drawing/2014/main" id="{5906DDFA-BEA1-FE84-9295-26CCD73FA953}"/>
              </a:ext>
            </a:extLst>
          </p:cNvPr>
          <p:cNvCxnSpPr/>
          <p:nvPr/>
        </p:nvCxnSpPr>
        <p:spPr bwMode="gray">
          <a:xfrm rot="16200000" flipV="1">
            <a:off x="16671130" y="9182700"/>
            <a:ext cx="243398" cy="2660142"/>
          </a:xfrm>
          <a:prstGeom prst="bentConnector2">
            <a:avLst/>
          </a:prstGeom>
          <a:ln w="63500" cap="flat" cmpd="sng" algn="ctr">
            <a:solidFill>
              <a:srgbClr val="2B4AE7"/>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Rechteck 48">
            <a:extLst>
              <a:ext uri="{FF2B5EF4-FFF2-40B4-BE49-F238E27FC236}">
                <a16:creationId xmlns:a16="http://schemas.microsoft.com/office/drawing/2014/main" id="{7BC92F40-20A2-DB88-B7A3-7C0ACB22A5B1}"/>
              </a:ext>
            </a:extLst>
          </p:cNvPr>
          <p:cNvSpPr/>
          <p:nvPr/>
        </p:nvSpPr>
        <p:spPr bwMode="gray">
          <a:xfrm>
            <a:off x="6678041" y="9445874"/>
            <a:ext cx="4111852" cy="1843419"/>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252000" bIns="108000" rtlCol="0" anchor="ctr" anchorCtr="0">
            <a:noAutofit/>
          </a:bodyPr>
          <a:lstStyle/>
          <a:p>
            <a:pPr algn="ctr">
              <a:spcAft>
                <a:spcPts val="400"/>
              </a:spcAft>
            </a:pPr>
            <a:r>
              <a:rPr lang="en-US" sz="3300" b="1" dirty="0">
                <a:solidFill>
                  <a:schemeClr val="bg1"/>
                </a:solidFill>
                <a:latin typeface="Calibri" panose="020B0604020202020204" pitchFamily="34" charset="0"/>
                <a:cs typeface="Calibri" panose="020B0604020202020204" pitchFamily="34" charset="0"/>
              </a:rPr>
              <a:t>Consumer </a:t>
            </a:r>
            <a:r>
              <a:rPr lang="en-US" sz="3300" b="1" dirty="0" err="1">
                <a:solidFill>
                  <a:schemeClr val="bg1"/>
                </a:solidFill>
                <a:latin typeface="Calibri" panose="020B0604020202020204" pitchFamily="34" charset="0"/>
                <a:cs typeface="Calibri" panose="020B0604020202020204" pitchFamily="34" charset="0"/>
              </a:rPr>
              <a:t>behaviour</a:t>
            </a:r>
            <a:endParaRPr lang="en-US" sz="3300" b="1" dirty="0">
              <a:solidFill>
                <a:schemeClr val="bg1"/>
              </a:solidFill>
              <a:latin typeface="Calibri" panose="020B0604020202020204" pitchFamily="34" charset="0"/>
              <a:cs typeface="Calibri" panose="020B0604020202020204" pitchFamily="34" charset="0"/>
            </a:endParaRPr>
          </a:p>
        </p:txBody>
      </p:sp>
      <p:sp>
        <p:nvSpPr>
          <p:cNvPr id="47" name="Rechteck 46">
            <a:extLst>
              <a:ext uri="{FF2B5EF4-FFF2-40B4-BE49-F238E27FC236}">
                <a16:creationId xmlns:a16="http://schemas.microsoft.com/office/drawing/2014/main" id="{97C9084E-8B2F-28BC-3F57-32E057A66F23}"/>
              </a:ext>
            </a:extLst>
          </p:cNvPr>
          <p:cNvSpPr/>
          <p:nvPr/>
        </p:nvSpPr>
        <p:spPr bwMode="gray">
          <a:xfrm>
            <a:off x="16923264" y="9477817"/>
            <a:ext cx="4111853" cy="188449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252000" bIns="108000" rtlCol="0" anchor="ctr" anchorCtr="0">
            <a:noAutofit/>
          </a:bodyPr>
          <a:lstStyle/>
          <a:p>
            <a:pPr algn="ctr">
              <a:spcAft>
                <a:spcPts val="400"/>
              </a:spcAft>
            </a:pPr>
            <a:r>
              <a:rPr lang="en-US" sz="3300" b="1" dirty="0">
                <a:solidFill>
                  <a:schemeClr val="bg1"/>
                </a:solidFill>
                <a:latin typeface="Calibri" panose="020B0604020202020204" pitchFamily="34" charset="0"/>
                <a:cs typeface="Calibri" panose="020B0604020202020204" pitchFamily="34" charset="0"/>
              </a:rPr>
              <a:t>Advertisements shape </a:t>
            </a:r>
            <a:r>
              <a:rPr lang="en-US" sz="3300" b="1" dirty="0" err="1">
                <a:solidFill>
                  <a:schemeClr val="bg1"/>
                </a:solidFill>
                <a:latin typeface="Calibri" panose="020B0604020202020204" pitchFamily="34" charset="0"/>
                <a:cs typeface="Calibri" panose="020B0604020202020204" pitchFamily="34" charset="0"/>
              </a:rPr>
              <a:t>behaviour</a:t>
            </a:r>
            <a:endParaRPr lang="en-US" sz="3300" b="1" dirty="0">
              <a:solidFill>
                <a:schemeClr val="bg1"/>
              </a:solidFill>
              <a:latin typeface="Calibri" panose="020B0604020202020204" pitchFamily="34" charset="0"/>
              <a:cs typeface="Calibri" panose="020B0604020202020204" pitchFamily="34" charset="0"/>
            </a:endParaRPr>
          </a:p>
        </p:txBody>
      </p:sp>
      <p:sp>
        <p:nvSpPr>
          <p:cNvPr id="11" name="AccentBar">
            <a:extLst>
              <a:ext uri="{FF2B5EF4-FFF2-40B4-BE49-F238E27FC236}">
                <a16:creationId xmlns:a16="http://schemas.microsoft.com/office/drawing/2014/main" id="{642EB412-66E4-4CA9-AE11-895B69CBEF93}"/>
              </a:ext>
            </a:extLst>
          </p:cNvPr>
          <p:cNvSpPr/>
          <p:nvPr/>
        </p:nvSpPr>
        <p:spPr>
          <a:xfrm>
            <a:off x="2019300" y="3276600"/>
            <a:ext cx="114300" cy="1371600"/>
          </a:xfrm>
          <a:prstGeom prst="rect">
            <a:avLst/>
          </a:prstGeom>
          <a:solidFill>
            <a:srgbClr val="FEDA2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rtlCol="0" anchor="t"/>
          <a:lstStyle/>
          <a:p>
            <a:pPr algn="ctr"/>
            <a:endParaRPr lang="en-NZ"/>
          </a:p>
        </p:txBody>
      </p:sp>
      <p:sp>
        <p:nvSpPr>
          <p:cNvPr id="12" name="AccentBar">
            <a:extLst>
              <a:ext uri="{FF2B5EF4-FFF2-40B4-BE49-F238E27FC236}">
                <a16:creationId xmlns:a16="http://schemas.microsoft.com/office/drawing/2014/main" id="{52F8717B-FF32-40E8-9E73-51952736D9B6}"/>
              </a:ext>
            </a:extLst>
          </p:cNvPr>
          <p:cNvSpPr/>
          <p:nvPr/>
        </p:nvSpPr>
        <p:spPr>
          <a:xfrm>
            <a:off x="2019300" y="5486400"/>
            <a:ext cx="114300" cy="3289300"/>
          </a:xfrm>
          <a:prstGeom prst="rect">
            <a:avLst/>
          </a:prstGeom>
          <a:solidFill>
            <a:srgbClr val="FEDA2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rtlCol="0" anchor="t"/>
          <a:lstStyle/>
          <a:p>
            <a:pPr algn="ctr"/>
            <a:endParaRPr lang="en-NZ"/>
          </a:p>
        </p:txBody>
      </p:sp>
      <p:sp>
        <p:nvSpPr>
          <p:cNvPr id="13" name="AccentBar">
            <a:extLst>
              <a:ext uri="{FF2B5EF4-FFF2-40B4-BE49-F238E27FC236}">
                <a16:creationId xmlns:a16="http://schemas.microsoft.com/office/drawing/2014/main" id="{F2E703A6-19D8-4504-A0C1-32C371EC7AD4}"/>
              </a:ext>
            </a:extLst>
          </p:cNvPr>
          <p:cNvSpPr/>
          <p:nvPr/>
        </p:nvSpPr>
        <p:spPr>
          <a:xfrm>
            <a:off x="2019300" y="9715500"/>
            <a:ext cx="114300" cy="1371600"/>
          </a:xfrm>
          <a:prstGeom prst="rect">
            <a:avLst/>
          </a:prstGeom>
          <a:solidFill>
            <a:srgbClr val="FEDA2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rtlCol="0" anchor="t"/>
          <a:lstStyle/>
          <a:p>
            <a:pPr algn="ctr"/>
            <a:endParaRPr lang="en-NZ"/>
          </a:p>
        </p:txBody>
      </p:sp>
      <p:sp>
        <p:nvSpPr>
          <p:cNvPr id="3" name="SlideNumberBadge">
            <a:extLst>
              <a:ext uri="{FF2B5EF4-FFF2-40B4-BE49-F238E27FC236}">
                <a16:creationId xmlns:a16="http://schemas.microsoft.com/office/drawing/2014/main" id="{A95E7FC0-20AE-4127-97E8-A197CAC4438E}"/>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2</a:t>
            </a:r>
          </a:p>
        </p:txBody>
      </p:sp>
    </p:spTree>
    <p:extLst>
      <p:ext uri="{BB962C8B-B14F-4D97-AF65-F5344CB8AC3E}">
        <p14:creationId xmlns:p14="http://schemas.microsoft.com/office/powerpoint/2010/main" val="2767308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D2EA-ACFB-CED0-AD9A-DADBB746932A}"/>
              </a:ext>
            </a:extLst>
          </p:cNvPr>
          <p:cNvSpPr>
            <a:spLocks noGrp="1"/>
          </p:cNvSpPr>
          <p:nvPr>
            <p:ph type="title"/>
          </p:nvPr>
        </p:nvSpPr>
        <p:spPr/>
        <p:txBody>
          <a:bodyPr/>
          <a:lstStyle/>
          <a:p>
            <a:r>
              <a:rPr lang="en-NZ" sz="8000" b="1" dirty="0">
                <a:solidFill>
                  <a:schemeClr val="accent2">
                    <a:lumMod val="50000"/>
                  </a:schemeClr>
                </a:solidFill>
              </a:rPr>
              <a:t>Aim &amp; Objectives</a:t>
            </a:r>
          </a:p>
        </p:txBody>
      </p:sp>
      <p:sp>
        <p:nvSpPr>
          <p:cNvPr id="201" name="Aim Card"/>
          <p:cNvSpPr/>
          <p:nvPr/>
        </p:nvSpPr>
        <p:spPr>
          <a:xfrm>
            <a:off x="1676400" y="3810000"/>
            <a:ext cx="20193000" cy="2667000"/>
          </a:xfrm>
          <a:prstGeom prst="roundRect">
            <a:avLst>
              <a:gd name="adj" fmla="val 4500"/>
            </a:avLst>
          </a:prstGeom>
          <a:solidFill>
            <a:srgbClr val="EEF1FB"/>
          </a:solidFill>
          <a:ln>
            <a:noFill/>
          </a:ln>
        </p:spPr>
        <p:txBody>
          <a:bodyPr wrap="square" lIns="320000" tIns="150000" rIns="170000" bIns="130000" anchor="ctr"/>
          <a:lstStyle/>
          <a:p>
            <a:pPr>
              <a:buNone/>
            </a:pPr>
            <a:r>
              <a:rPr lang="en-NZ" sz="3600" b="1" dirty="0">
                <a:solidFill>
                  <a:schemeClr val="accent2">
                    <a:lumMod val="50000"/>
                  </a:schemeClr>
                </a:solidFill>
              </a:rPr>
              <a:t>AIM</a:t>
            </a:r>
          </a:p>
          <a:p>
            <a:pPr>
              <a:spcBef>
                <a:spcPts val="700"/>
              </a:spcBef>
              <a:buNone/>
            </a:pPr>
            <a:r>
              <a:rPr lang="en-NZ" sz="4800" dirty="0">
                <a:solidFill>
                  <a:srgbClr val="242250"/>
                </a:solidFill>
              </a:rPr>
              <a:t>To analyse how emotion and ethics are presented in, and shape the content of, plant- and fungal-based meat advertisements in New Zealand.</a:t>
            </a:r>
          </a:p>
        </p:txBody>
      </p:sp>
      <p:sp>
        <p:nvSpPr>
          <p:cNvPr id="202" name="Aim Bar"/>
          <p:cNvSpPr/>
          <p:nvPr/>
        </p:nvSpPr>
        <p:spPr>
          <a:xfrm>
            <a:off x="1676400" y="4064000"/>
            <a:ext cx="127000" cy="2159000"/>
          </a:xfrm>
          <a:prstGeom prst="roundRect">
            <a:avLst>
              <a:gd name="adj" fmla="val 50000"/>
            </a:avLst>
          </a:prstGeom>
          <a:solidFill>
            <a:srgbClr val="FEDA2A"/>
          </a:solidFill>
          <a:ln>
            <a:noFill/>
          </a:ln>
        </p:spPr>
        <p:txBody>
          <a:bodyPr/>
          <a:lstStyle/>
          <a:p>
            <a:endParaRPr lang="en-NZ"/>
          </a:p>
        </p:txBody>
      </p:sp>
      <p:sp>
        <p:nvSpPr>
          <p:cNvPr id="203" name="Objective 1 Card"/>
          <p:cNvSpPr/>
          <p:nvPr/>
        </p:nvSpPr>
        <p:spPr>
          <a:xfrm>
            <a:off x="1676400" y="7112000"/>
            <a:ext cx="9906000" cy="4572000"/>
          </a:xfrm>
          <a:prstGeom prst="roundRect">
            <a:avLst>
              <a:gd name="adj" fmla="val 4500"/>
            </a:avLst>
          </a:prstGeom>
          <a:solidFill>
            <a:srgbClr val="EEF1FB"/>
          </a:solidFill>
          <a:ln>
            <a:noFill/>
          </a:ln>
        </p:spPr>
        <p:txBody>
          <a:bodyPr wrap="square" lIns="320000" tIns="150000" rIns="170000" bIns="130000" anchor="ctr"/>
          <a:lstStyle/>
          <a:p>
            <a:pPr>
              <a:buNone/>
            </a:pPr>
            <a:r>
              <a:rPr lang="en-NZ" sz="3600" b="1" dirty="0">
                <a:solidFill>
                  <a:schemeClr val="accent2">
                    <a:lumMod val="50000"/>
                  </a:schemeClr>
                </a:solidFill>
              </a:rPr>
              <a:t>OBJECTIVE 1</a:t>
            </a:r>
          </a:p>
          <a:p>
            <a:pPr>
              <a:spcBef>
                <a:spcPts val="700"/>
              </a:spcBef>
              <a:buNone/>
            </a:pPr>
            <a:r>
              <a:rPr lang="en-NZ" sz="4000" dirty="0">
                <a:solidFill>
                  <a:srgbClr val="242250"/>
                </a:solidFill>
              </a:rPr>
              <a:t>Explore how the schools of normative ethics, virtue, utilitarian and deontology, are presented in plant- and fungal-based meat advertisements.</a:t>
            </a:r>
          </a:p>
        </p:txBody>
      </p:sp>
      <p:sp>
        <p:nvSpPr>
          <p:cNvPr id="204" name="Objective 1 Bar"/>
          <p:cNvSpPr/>
          <p:nvPr/>
        </p:nvSpPr>
        <p:spPr>
          <a:xfrm>
            <a:off x="1676400" y="7366000"/>
            <a:ext cx="127000" cy="4064000"/>
          </a:xfrm>
          <a:prstGeom prst="roundRect">
            <a:avLst>
              <a:gd name="adj" fmla="val 50000"/>
            </a:avLst>
          </a:prstGeom>
          <a:solidFill>
            <a:srgbClr val="FEDA2A"/>
          </a:solidFill>
          <a:ln>
            <a:noFill/>
          </a:ln>
        </p:spPr>
        <p:txBody>
          <a:bodyPr/>
          <a:lstStyle/>
          <a:p>
            <a:endParaRPr lang="en-NZ"/>
          </a:p>
        </p:txBody>
      </p:sp>
      <p:sp>
        <p:nvSpPr>
          <p:cNvPr id="205" name="Objective 2 Card"/>
          <p:cNvSpPr/>
          <p:nvPr/>
        </p:nvSpPr>
        <p:spPr>
          <a:xfrm>
            <a:off x="11963400" y="7112000"/>
            <a:ext cx="9906000" cy="4572000"/>
          </a:xfrm>
          <a:prstGeom prst="roundRect">
            <a:avLst>
              <a:gd name="adj" fmla="val 4500"/>
            </a:avLst>
          </a:prstGeom>
          <a:solidFill>
            <a:srgbClr val="EEF1FB"/>
          </a:solidFill>
          <a:ln>
            <a:noFill/>
          </a:ln>
        </p:spPr>
        <p:txBody>
          <a:bodyPr wrap="square" lIns="320000" tIns="150000" rIns="170000" bIns="130000" anchor="ctr"/>
          <a:lstStyle/>
          <a:p>
            <a:pPr>
              <a:buNone/>
            </a:pPr>
            <a:r>
              <a:rPr lang="en-NZ" sz="3600" b="1" dirty="0">
                <a:solidFill>
                  <a:schemeClr val="accent2">
                    <a:lumMod val="50000"/>
                  </a:schemeClr>
                </a:solidFill>
              </a:rPr>
              <a:t>OBJECTIVE 2</a:t>
            </a:r>
          </a:p>
          <a:p>
            <a:pPr>
              <a:spcBef>
                <a:spcPts val="700"/>
              </a:spcBef>
              <a:buNone/>
            </a:pPr>
            <a:r>
              <a:rPr lang="en-NZ" sz="4000" dirty="0">
                <a:solidFill>
                  <a:srgbClr val="242250"/>
                </a:solidFill>
              </a:rPr>
              <a:t>Explore how emotion and cognitive dissonance (the meat paradox) are presented in, and shape the content of, those advertisements.</a:t>
            </a:r>
          </a:p>
        </p:txBody>
      </p:sp>
      <p:sp>
        <p:nvSpPr>
          <p:cNvPr id="206" name="Objective 2 Bar"/>
          <p:cNvSpPr/>
          <p:nvPr/>
        </p:nvSpPr>
        <p:spPr>
          <a:xfrm>
            <a:off x="11963400" y="7366000"/>
            <a:ext cx="127000" cy="4064000"/>
          </a:xfrm>
          <a:prstGeom prst="roundRect">
            <a:avLst>
              <a:gd name="adj" fmla="val 50000"/>
            </a:avLst>
          </a:prstGeom>
          <a:solidFill>
            <a:srgbClr val="FEDA2A"/>
          </a:solidFill>
          <a:ln>
            <a:noFill/>
          </a:ln>
        </p:spPr>
        <p:txBody>
          <a:bodyPr/>
          <a:lstStyle/>
          <a:p>
            <a:endParaRPr lang="en-NZ"/>
          </a:p>
        </p:txBody>
      </p:sp>
      <p:sp>
        <p:nvSpPr>
          <p:cNvPr id="3" name="SlideNumberBadge">
            <a:extLst>
              <a:ext uri="{FF2B5EF4-FFF2-40B4-BE49-F238E27FC236}">
                <a16:creationId xmlns:a16="http://schemas.microsoft.com/office/drawing/2014/main" id="{DCD75F04-3274-4430-8DFF-1A2FA390697B}"/>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3</a:t>
            </a:r>
          </a:p>
        </p:txBody>
      </p:sp>
    </p:spTree>
    <p:extLst>
      <p:ext uri="{BB962C8B-B14F-4D97-AF65-F5344CB8AC3E}">
        <p14:creationId xmlns:p14="http://schemas.microsoft.com/office/powerpoint/2010/main" val="377784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9575" y="952499"/>
            <a:ext cx="20192873" cy="1676401"/>
          </a:xfrm>
        </p:spPr>
        <p:txBody>
          <a:bodyPr/>
          <a:lstStyle/>
          <a:p>
            <a:r>
              <a:rPr lang="en-NZ" sz="8000" b="1" dirty="0">
                <a:solidFill>
                  <a:schemeClr val="accent2">
                    <a:lumMod val="50000"/>
                  </a:schemeClr>
                </a:solidFill>
              </a:rPr>
              <a:t>Literature review</a:t>
            </a:r>
          </a:p>
        </p:txBody>
      </p:sp>
      <p:sp>
        <p:nvSpPr>
          <p:cNvPr id="101" name="Card 1"/>
          <p:cNvSpPr/>
          <p:nvPr/>
        </p:nvSpPr>
        <p:spPr>
          <a:xfrm>
            <a:off x="1676400" y="3429000"/>
            <a:ext cx="20193000" cy="1701800"/>
          </a:xfrm>
          <a:prstGeom prst="roundRect">
            <a:avLst>
              <a:gd name="adj" fmla="val 7000"/>
            </a:avLst>
          </a:prstGeom>
          <a:solidFill>
            <a:srgbClr val="EEF1FB"/>
          </a:solidFill>
          <a:ln>
            <a:noFill/>
          </a:ln>
        </p:spPr>
        <p:txBody>
          <a:bodyPr wrap="square" lIns="320000" tIns="50000" rIns="160000" bIns="50000" anchor="ctr"/>
          <a:lstStyle/>
          <a:p>
            <a:pPr marL="0" indent="0">
              <a:buNone/>
            </a:pPr>
            <a:r>
              <a:rPr lang="en-NZ" sz="3600" b="1" dirty="0">
                <a:solidFill>
                  <a:srgbClr val="242250"/>
                </a:solidFill>
              </a:rPr>
              <a:t>Emotion associated with plant &amp; fungal based meat consumption</a:t>
            </a:r>
          </a:p>
          <a:p>
            <a:pPr marL="0" indent="0">
              <a:buNone/>
            </a:pPr>
            <a:r>
              <a:rPr lang="en-NZ" sz="2400" dirty="0">
                <a:solidFill>
                  <a:srgbClr val="242250"/>
                </a:solidFill>
              </a:rPr>
              <a:t>(Markowski &amp; Roxburgh, 2019; Onwezen et al., 2022; Zandstra et al., 2024)</a:t>
            </a:r>
          </a:p>
        </p:txBody>
      </p:sp>
      <p:sp>
        <p:nvSpPr>
          <p:cNvPr id="102" name="AccentBar 1"/>
          <p:cNvSpPr/>
          <p:nvPr/>
        </p:nvSpPr>
        <p:spPr>
          <a:xfrm>
            <a:off x="1676400" y="3644900"/>
            <a:ext cx="127000" cy="1270000"/>
          </a:xfrm>
          <a:prstGeom prst="roundRect">
            <a:avLst>
              <a:gd name="adj" fmla="val 50000"/>
            </a:avLst>
          </a:prstGeom>
          <a:solidFill>
            <a:srgbClr val="FEDA2A"/>
          </a:solidFill>
          <a:ln>
            <a:noFill/>
          </a:ln>
        </p:spPr>
        <p:txBody>
          <a:bodyPr/>
          <a:lstStyle/>
          <a:p>
            <a:endParaRPr lang="en-NZ"/>
          </a:p>
        </p:txBody>
      </p:sp>
      <p:sp>
        <p:nvSpPr>
          <p:cNvPr id="103" name="Card 2"/>
          <p:cNvSpPr/>
          <p:nvPr/>
        </p:nvSpPr>
        <p:spPr>
          <a:xfrm>
            <a:off x="1676400" y="5257800"/>
            <a:ext cx="20193000" cy="1701800"/>
          </a:xfrm>
          <a:prstGeom prst="roundRect">
            <a:avLst>
              <a:gd name="adj" fmla="val 7000"/>
            </a:avLst>
          </a:prstGeom>
          <a:solidFill>
            <a:srgbClr val="EEF1FB"/>
          </a:solidFill>
          <a:ln>
            <a:noFill/>
          </a:ln>
        </p:spPr>
        <p:txBody>
          <a:bodyPr wrap="square" lIns="320000" tIns="50000" rIns="160000" bIns="50000" anchor="ctr"/>
          <a:lstStyle/>
          <a:p>
            <a:pPr marL="0" indent="0">
              <a:buNone/>
            </a:pPr>
            <a:r>
              <a:rPr lang="en-NZ" sz="3600" b="1" dirty="0">
                <a:solidFill>
                  <a:srgbClr val="242250"/>
                </a:solidFill>
              </a:rPr>
              <a:t>In advertisements and marketing messages → emotional appeals</a:t>
            </a:r>
          </a:p>
          <a:p>
            <a:pPr marL="0" indent="0">
              <a:buNone/>
            </a:pPr>
            <a:r>
              <a:rPr lang="en-NZ" sz="2400" dirty="0">
                <a:solidFill>
                  <a:srgbClr val="242250"/>
                </a:solidFill>
              </a:rPr>
              <a:t>(Wang et al., 2024; Ye &amp; Mattila, 2021)</a:t>
            </a:r>
          </a:p>
        </p:txBody>
      </p:sp>
      <p:sp>
        <p:nvSpPr>
          <p:cNvPr id="104" name="AccentBar 2"/>
          <p:cNvSpPr/>
          <p:nvPr/>
        </p:nvSpPr>
        <p:spPr>
          <a:xfrm>
            <a:off x="1676400" y="5473700"/>
            <a:ext cx="127000" cy="1270000"/>
          </a:xfrm>
          <a:prstGeom prst="roundRect">
            <a:avLst>
              <a:gd name="adj" fmla="val 50000"/>
            </a:avLst>
          </a:prstGeom>
          <a:solidFill>
            <a:srgbClr val="FEDA2A"/>
          </a:solidFill>
          <a:ln>
            <a:noFill/>
          </a:ln>
        </p:spPr>
        <p:txBody>
          <a:bodyPr/>
          <a:lstStyle/>
          <a:p>
            <a:endParaRPr lang="en-NZ"/>
          </a:p>
        </p:txBody>
      </p:sp>
      <p:sp>
        <p:nvSpPr>
          <p:cNvPr id="105" name="Card 3"/>
          <p:cNvSpPr/>
          <p:nvPr/>
        </p:nvSpPr>
        <p:spPr>
          <a:xfrm>
            <a:off x="1676400" y="7086600"/>
            <a:ext cx="20193000" cy="1701800"/>
          </a:xfrm>
          <a:prstGeom prst="roundRect">
            <a:avLst>
              <a:gd name="adj" fmla="val 7000"/>
            </a:avLst>
          </a:prstGeom>
          <a:solidFill>
            <a:srgbClr val="EEF1FB"/>
          </a:solidFill>
          <a:ln>
            <a:noFill/>
          </a:ln>
        </p:spPr>
        <p:txBody>
          <a:bodyPr wrap="square" lIns="320000" tIns="50000" rIns="160000" bIns="50000" anchor="ctr"/>
          <a:lstStyle/>
          <a:p>
            <a:pPr marL="0" indent="0">
              <a:buNone/>
            </a:pPr>
            <a:r>
              <a:rPr lang="en-NZ" sz="3600" b="1" dirty="0">
                <a:solidFill>
                  <a:srgbClr val="242250"/>
                </a:solidFill>
              </a:rPr>
              <a:t>Meat paradox, defence mechanism and emotion</a:t>
            </a:r>
          </a:p>
          <a:p>
            <a:pPr marL="0" indent="0">
              <a:buNone/>
            </a:pPr>
            <a:r>
              <a:rPr lang="en-NZ" sz="2400" dirty="0">
                <a:solidFill>
                  <a:srgbClr val="242250"/>
                </a:solidFill>
              </a:rPr>
              <a:t>(Buttlar &amp; Walther, 2018; Gradidge et al., 2021; Fonseca &amp; De Groeve, 2025)</a:t>
            </a:r>
          </a:p>
        </p:txBody>
      </p:sp>
      <p:sp>
        <p:nvSpPr>
          <p:cNvPr id="106" name="AccentBar 3"/>
          <p:cNvSpPr/>
          <p:nvPr/>
        </p:nvSpPr>
        <p:spPr>
          <a:xfrm>
            <a:off x="1676400" y="7302500"/>
            <a:ext cx="127000" cy="1270000"/>
          </a:xfrm>
          <a:prstGeom prst="roundRect">
            <a:avLst>
              <a:gd name="adj" fmla="val 50000"/>
            </a:avLst>
          </a:prstGeom>
          <a:solidFill>
            <a:srgbClr val="FEDA2A"/>
          </a:solidFill>
          <a:ln>
            <a:noFill/>
          </a:ln>
        </p:spPr>
        <p:txBody>
          <a:bodyPr/>
          <a:lstStyle/>
          <a:p>
            <a:endParaRPr lang="en-NZ"/>
          </a:p>
        </p:txBody>
      </p:sp>
      <p:sp>
        <p:nvSpPr>
          <p:cNvPr id="107" name="Card 4"/>
          <p:cNvSpPr/>
          <p:nvPr/>
        </p:nvSpPr>
        <p:spPr>
          <a:xfrm>
            <a:off x="1676400" y="8915400"/>
            <a:ext cx="20193000" cy="1701800"/>
          </a:xfrm>
          <a:prstGeom prst="roundRect">
            <a:avLst>
              <a:gd name="adj" fmla="val 7000"/>
            </a:avLst>
          </a:prstGeom>
          <a:solidFill>
            <a:srgbClr val="EEF1FB"/>
          </a:solidFill>
          <a:ln>
            <a:noFill/>
          </a:ln>
        </p:spPr>
        <p:txBody>
          <a:bodyPr wrap="square" lIns="320000" tIns="50000" rIns="160000" bIns="50000" anchor="ctr"/>
          <a:lstStyle/>
          <a:p>
            <a:pPr marL="0" indent="0">
              <a:buNone/>
            </a:pPr>
            <a:r>
              <a:rPr lang="en-NZ" sz="3600" b="1" dirty="0">
                <a:solidFill>
                  <a:srgbClr val="242250"/>
                </a:solidFill>
              </a:rPr>
              <a:t>Vegan ethics → virtue, utilitarianism and deontology</a:t>
            </a:r>
          </a:p>
          <a:p>
            <a:pPr marL="0" indent="0">
              <a:buNone/>
            </a:pPr>
            <a:r>
              <a:rPr lang="en-NZ" sz="2400" dirty="0">
                <a:solidFill>
                  <a:srgbClr val="242250"/>
                </a:solidFill>
              </a:rPr>
              <a:t>(Alvaro, 2017)</a:t>
            </a:r>
          </a:p>
        </p:txBody>
      </p:sp>
      <p:sp>
        <p:nvSpPr>
          <p:cNvPr id="108" name="AccentBar 4"/>
          <p:cNvSpPr/>
          <p:nvPr/>
        </p:nvSpPr>
        <p:spPr>
          <a:xfrm>
            <a:off x="1676400" y="9131300"/>
            <a:ext cx="127000" cy="1270000"/>
          </a:xfrm>
          <a:prstGeom prst="roundRect">
            <a:avLst>
              <a:gd name="adj" fmla="val 50000"/>
            </a:avLst>
          </a:prstGeom>
          <a:solidFill>
            <a:srgbClr val="FEDA2A"/>
          </a:solidFill>
          <a:ln>
            <a:noFill/>
          </a:ln>
        </p:spPr>
        <p:txBody>
          <a:bodyPr/>
          <a:lstStyle/>
          <a:p>
            <a:endParaRPr lang="en-NZ"/>
          </a:p>
        </p:txBody>
      </p:sp>
      <p:sp>
        <p:nvSpPr>
          <p:cNvPr id="109" name="Card 5"/>
          <p:cNvSpPr/>
          <p:nvPr/>
        </p:nvSpPr>
        <p:spPr>
          <a:xfrm>
            <a:off x="1676400" y="10744200"/>
            <a:ext cx="20193000" cy="1701800"/>
          </a:xfrm>
          <a:prstGeom prst="roundRect">
            <a:avLst>
              <a:gd name="adj" fmla="val 7000"/>
            </a:avLst>
          </a:prstGeom>
          <a:solidFill>
            <a:srgbClr val="EEF1FB"/>
          </a:solidFill>
          <a:ln>
            <a:noFill/>
          </a:ln>
        </p:spPr>
        <p:txBody>
          <a:bodyPr wrap="square" lIns="320000" tIns="50000" rIns="160000" bIns="50000" anchor="ctr"/>
          <a:lstStyle/>
          <a:p>
            <a:pPr marL="0" indent="0">
              <a:buNone/>
            </a:pPr>
            <a:r>
              <a:rPr lang="en-NZ" sz="3600" b="1" dirty="0">
                <a:solidFill>
                  <a:srgbClr val="242250"/>
                </a:solidFill>
              </a:rPr>
              <a:t>Strong ethical messages do not always resonate with consumers with varying meat eating preferences</a:t>
            </a:r>
          </a:p>
          <a:p>
            <a:pPr marL="0" indent="0">
              <a:buNone/>
            </a:pPr>
            <a:r>
              <a:rPr lang="en-NZ" sz="2400" dirty="0">
                <a:solidFill>
                  <a:srgbClr val="242250"/>
                </a:solidFill>
              </a:rPr>
              <a:t>(Chaput &amp; Paulsson, 2023; Yue, 2023)</a:t>
            </a:r>
          </a:p>
        </p:txBody>
      </p:sp>
      <p:sp>
        <p:nvSpPr>
          <p:cNvPr id="110" name="AccentBar 5"/>
          <p:cNvSpPr/>
          <p:nvPr/>
        </p:nvSpPr>
        <p:spPr>
          <a:xfrm>
            <a:off x="1676400" y="10960100"/>
            <a:ext cx="127000" cy="1270000"/>
          </a:xfrm>
          <a:prstGeom prst="roundRect">
            <a:avLst>
              <a:gd name="adj" fmla="val 50000"/>
            </a:avLst>
          </a:prstGeom>
          <a:solidFill>
            <a:srgbClr val="FEDA2A"/>
          </a:solidFill>
          <a:ln>
            <a:noFill/>
          </a:ln>
        </p:spPr>
        <p:txBody>
          <a:bodyPr/>
          <a:lstStyle/>
          <a:p>
            <a:endParaRPr lang="en-NZ"/>
          </a:p>
        </p:txBody>
      </p:sp>
      <p:sp>
        <p:nvSpPr>
          <p:cNvPr id="2" name="SlideNumberBadge">
            <a:extLst>
              <a:ext uri="{FF2B5EF4-FFF2-40B4-BE49-F238E27FC236}">
                <a16:creationId xmlns:a16="http://schemas.microsoft.com/office/drawing/2014/main" id="{EBB7366A-5103-4F97-8A76-366D281C78D6}"/>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4</a:t>
            </a:r>
          </a:p>
        </p:txBody>
      </p:sp>
    </p:spTree>
    <p:extLst>
      <p:ext uri="{BB962C8B-B14F-4D97-AF65-F5344CB8AC3E}">
        <p14:creationId xmlns:p14="http://schemas.microsoft.com/office/powerpoint/2010/main" val="388853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A6C49-27D8-B0DB-38C9-40388B469FD1}"/>
            </a:ext>
          </a:extLst>
        </p:cNvPr>
        <p:cNvGrpSpPr/>
        <p:nvPr/>
      </p:nvGrpSpPr>
      <p:grpSpPr>
        <a:xfrm>
          <a:off x="0" y="0"/>
          <a:ext cx="0" cy="0"/>
          <a:chOff x="0" y="0"/>
          <a:chExt cx="0" cy="0"/>
        </a:xfrm>
      </p:grpSpPr>
      <p:pic>
        <p:nvPicPr>
          <p:cNvPr id="66" name="Picture 65">
            <a:extLst>
              <a:ext uri="{FF2B5EF4-FFF2-40B4-BE49-F238E27FC236}">
                <a16:creationId xmlns:a16="http://schemas.microsoft.com/office/drawing/2014/main" id="{D1CC7B55-D7A2-7A79-0B75-46E1FA9E7351}"/>
              </a:ext>
            </a:extLst>
          </p:cNvPr>
          <p:cNvPicPr>
            <a:picLocks noChangeAspect="1"/>
          </p:cNvPicPr>
          <p:nvPr/>
        </p:nvPicPr>
        <p:blipFill>
          <a:blip r:embed="rId3"/>
          <a:stretch>
            <a:fillRect/>
          </a:stretch>
        </p:blipFill>
        <p:spPr>
          <a:xfrm>
            <a:off x="13357708" y="7074049"/>
            <a:ext cx="4164084" cy="4037011"/>
          </a:xfrm>
          <a:prstGeom prst="rect">
            <a:avLst/>
          </a:prstGeom>
        </p:spPr>
      </p:pic>
      <p:sp>
        <p:nvSpPr>
          <p:cNvPr id="65" name="Ellipse 155">
            <a:extLst>
              <a:ext uri="{FF2B5EF4-FFF2-40B4-BE49-F238E27FC236}">
                <a16:creationId xmlns:a16="http://schemas.microsoft.com/office/drawing/2014/main" id="{89A736D8-0E0C-E4BA-1F87-B9BC67C82F06}"/>
              </a:ext>
            </a:extLst>
          </p:cNvPr>
          <p:cNvSpPr/>
          <p:nvPr/>
        </p:nvSpPr>
        <p:spPr bwMode="auto">
          <a:xfrm>
            <a:off x="898421" y="2139083"/>
            <a:ext cx="12909550" cy="9442450"/>
          </a:xfrm>
          <a:prstGeom prst="ellipse">
            <a:avLst/>
          </a:prstGeom>
          <a:solidFill>
            <a:schemeClr val="accent2">
              <a:lumMod val="50000"/>
            </a:schemeClr>
          </a:solidFill>
          <a:ln w="12700">
            <a:noFill/>
            <a:round/>
            <a:headEnd/>
            <a:tailEnd/>
          </a:ln>
        </p:spPr>
        <p:txBody>
          <a:bodyPr rtlCol="0" anchor="ctr"/>
          <a:lstStyle/>
          <a:p>
            <a:pPr algn="ctr" fontAlgn="auto">
              <a:spcBef>
                <a:spcPts val="0"/>
              </a:spcBef>
              <a:spcAft>
                <a:spcPts val="0"/>
              </a:spcAft>
            </a:pPr>
            <a:endParaRPr lang="en-US" dirty="0">
              <a:solidFill>
                <a:prstClr val="black"/>
              </a:solidFill>
              <a:latin typeface="Calibri"/>
              <a:cs typeface="+mn-cs"/>
            </a:endParaRPr>
          </a:p>
        </p:txBody>
      </p:sp>
      <p:sp>
        <p:nvSpPr>
          <p:cNvPr id="63" name="Ellipse 155">
            <a:extLst>
              <a:ext uri="{FF2B5EF4-FFF2-40B4-BE49-F238E27FC236}">
                <a16:creationId xmlns:a16="http://schemas.microsoft.com/office/drawing/2014/main" id="{2A475E9F-E65A-8130-2330-17CBBF353841}"/>
              </a:ext>
            </a:extLst>
          </p:cNvPr>
          <p:cNvSpPr/>
          <p:nvPr/>
        </p:nvSpPr>
        <p:spPr bwMode="auto">
          <a:xfrm>
            <a:off x="14796559" y="1117338"/>
            <a:ext cx="8105914" cy="7771417"/>
          </a:xfrm>
          <a:prstGeom prst="ellipse">
            <a:avLst/>
          </a:prstGeom>
          <a:solidFill>
            <a:schemeClr val="bg1">
              <a:lumMod val="85000"/>
            </a:schemeClr>
          </a:solidFill>
          <a:ln w="12700">
            <a:noFill/>
            <a:round/>
            <a:headEnd/>
            <a:tailEnd/>
          </a:ln>
        </p:spPr>
        <p:txBody>
          <a:bodyPr rtlCol="0" anchor="ctr"/>
          <a:lstStyle/>
          <a:p>
            <a:pPr algn="ctr" fontAlgn="auto">
              <a:spcBef>
                <a:spcPts val="0"/>
              </a:spcBef>
              <a:spcAft>
                <a:spcPts val="0"/>
              </a:spcAft>
            </a:pPr>
            <a:endParaRPr lang="en-US" dirty="0">
              <a:solidFill>
                <a:prstClr val="black"/>
              </a:solidFill>
              <a:latin typeface="Calibri"/>
              <a:cs typeface="+mn-cs"/>
            </a:endParaRPr>
          </a:p>
        </p:txBody>
      </p:sp>
      <p:sp>
        <p:nvSpPr>
          <p:cNvPr id="2" name="Title 1">
            <a:extLst>
              <a:ext uri="{FF2B5EF4-FFF2-40B4-BE49-F238E27FC236}">
                <a16:creationId xmlns:a16="http://schemas.microsoft.com/office/drawing/2014/main" id="{60428732-9C0F-16C0-1FB9-956DDCC8C63F}"/>
              </a:ext>
            </a:extLst>
          </p:cNvPr>
          <p:cNvSpPr>
            <a:spLocks noGrp="1"/>
          </p:cNvSpPr>
          <p:nvPr>
            <p:ph type="title"/>
          </p:nvPr>
        </p:nvSpPr>
        <p:spPr>
          <a:xfrm>
            <a:off x="1516452" y="914882"/>
            <a:ext cx="20192873" cy="2651125"/>
          </a:xfrm>
        </p:spPr>
        <p:txBody>
          <a:bodyPr/>
          <a:lstStyle/>
          <a:p>
            <a:r>
              <a:rPr lang="en-NZ" sz="8000" b="1" dirty="0">
                <a:solidFill>
                  <a:schemeClr val="accent2">
                    <a:lumMod val="50000"/>
                  </a:schemeClr>
                </a:solidFill>
              </a:rPr>
              <a:t>Material and Methods</a:t>
            </a:r>
          </a:p>
        </p:txBody>
      </p:sp>
      <p:sp>
        <p:nvSpPr>
          <p:cNvPr id="3" name="Content Placeholder 2">
            <a:extLst>
              <a:ext uri="{FF2B5EF4-FFF2-40B4-BE49-F238E27FC236}">
                <a16:creationId xmlns:a16="http://schemas.microsoft.com/office/drawing/2014/main" id="{135C945B-CC79-99CE-3706-80F18E7AD616}"/>
              </a:ext>
            </a:extLst>
          </p:cNvPr>
          <p:cNvSpPr>
            <a:spLocks noGrp="1"/>
          </p:cNvSpPr>
          <p:nvPr>
            <p:ph idx="1"/>
          </p:nvPr>
        </p:nvSpPr>
        <p:spPr>
          <a:xfrm>
            <a:off x="3519029" y="3782815"/>
            <a:ext cx="8255000" cy="6350000"/>
          </a:xfrm>
        </p:spPr>
        <p:txBody>
          <a:bodyPr anchor="ctr" anchorCtr="0">
            <a:normAutofit fontScale="92500" lnSpcReduction="10000"/>
          </a:bodyPr>
          <a:lstStyle/>
          <a:p>
            <a:pPr>
              <a:spcBef>
                <a:spcPts val="2000"/>
              </a:spcBef>
            </a:pPr>
            <a:r>
              <a:rPr lang="en-US" sz="4800" b="1" dirty="0">
                <a:solidFill>
                  <a:schemeClr val="bg1"/>
                </a:solidFill>
              </a:rPr>
              <a:t>35 video ads </a:t>
            </a:r>
          </a:p>
          <a:p>
            <a:pPr>
              <a:spcBef>
                <a:spcPts val="2000"/>
              </a:spcBef>
            </a:pPr>
            <a:r>
              <a:rPr lang="en-US" sz="4800" b="1" i="1" dirty="0">
                <a:solidFill>
                  <a:schemeClr val="bg1"/>
                </a:solidFill>
              </a:rPr>
              <a:t>From Beyond Meat, La Vie, Impossible Burgers, </a:t>
            </a:r>
            <a:r>
              <a:rPr lang="en-US" sz="4800" b="1" i="1" dirty="0" err="1">
                <a:solidFill>
                  <a:schemeClr val="bg1"/>
                </a:solidFill>
              </a:rPr>
              <a:t>Sunfed</a:t>
            </a:r>
            <a:r>
              <a:rPr lang="en-US" sz="4800" b="1" i="1" dirty="0">
                <a:solidFill>
                  <a:schemeClr val="bg1"/>
                </a:solidFill>
              </a:rPr>
              <a:t> Meats and Quorn</a:t>
            </a:r>
            <a:r>
              <a:rPr lang="en-US" sz="4800" b="1" dirty="0">
                <a:solidFill>
                  <a:schemeClr val="bg1"/>
                </a:solidFill>
              </a:rPr>
              <a:t>.</a:t>
            </a:r>
          </a:p>
          <a:p>
            <a:pPr>
              <a:spcBef>
                <a:spcPts val="2000"/>
              </a:spcBef>
            </a:pPr>
            <a:r>
              <a:rPr lang="en-US" sz="4800" b="1" dirty="0">
                <a:solidFill>
                  <a:schemeClr val="bg1"/>
                </a:solidFill>
              </a:rPr>
              <a:t>Video clips transcribed and analyzed through qualitative content analysis using an abductive approach </a:t>
            </a:r>
          </a:p>
          <a:p>
            <a:pPr>
              <a:spcBef>
                <a:spcPts val="2000"/>
              </a:spcBef>
            </a:pPr>
            <a:r>
              <a:rPr lang="en-US" sz="4800" b="1" dirty="0">
                <a:solidFill>
                  <a:schemeClr val="bg1"/>
                </a:solidFill>
              </a:rPr>
              <a:t>Excel spreadsheet and NVivo used for QCA</a:t>
            </a:r>
          </a:p>
        </p:txBody>
      </p:sp>
      <p:pic>
        <p:nvPicPr>
          <p:cNvPr id="4" name="Picture 3">
            <a:extLst>
              <a:ext uri="{FF2B5EF4-FFF2-40B4-BE49-F238E27FC236}">
                <a16:creationId xmlns:a16="http://schemas.microsoft.com/office/drawing/2014/main" id="{ADB91C13-CC08-4FBA-79FC-24C8179042A3}"/>
              </a:ext>
            </a:extLst>
          </p:cNvPr>
          <p:cNvPicPr>
            <a:picLocks noChangeAspect="1"/>
          </p:cNvPicPr>
          <p:nvPr/>
        </p:nvPicPr>
        <p:blipFill>
          <a:blip r:embed="rId4"/>
          <a:stretch>
            <a:fillRect/>
          </a:stretch>
        </p:blipFill>
        <p:spPr>
          <a:xfrm>
            <a:off x="14006124" y="8291968"/>
            <a:ext cx="3050789" cy="1950744"/>
          </a:xfrm>
          <a:prstGeom prst="rect">
            <a:avLst/>
          </a:prstGeom>
        </p:spPr>
      </p:pic>
      <p:grpSp>
        <p:nvGrpSpPr>
          <p:cNvPr id="5" name="Gruppieren 173">
            <a:extLst>
              <a:ext uri="{FF2B5EF4-FFF2-40B4-BE49-F238E27FC236}">
                <a16:creationId xmlns:a16="http://schemas.microsoft.com/office/drawing/2014/main" id="{73B16378-59FE-F790-F2A9-3D12E18EEB4B}"/>
              </a:ext>
            </a:extLst>
          </p:cNvPr>
          <p:cNvGrpSpPr/>
          <p:nvPr/>
        </p:nvGrpSpPr>
        <p:grpSpPr>
          <a:xfrm rot="16200000">
            <a:off x="17064254" y="8834464"/>
            <a:ext cx="975876" cy="1311699"/>
            <a:chOff x="7273841" y="1289407"/>
            <a:chExt cx="4290843" cy="4878970"/>
          </a:xfrm>
        </p:grpSpPr>
        <p:grpSp>
          <p:nvGrpSpPr>
            <p:cNvPr id="6" name="Gruppieren 175">
              <a:extLst>
                <a:ext uri="{FF2B5EF4-FFF2-40B4-BE49-F238E27FC236}">
                  <a16:creationId xmlns:a16="http://schemas.microsoft.com/office/drawing/2014/main" id="{1277ECB9-0D6A-E0AE-A054-4C8E2339DBFB}"/>
                </a:ext>
              </a:extLst>
            </p:cNvPr>
            <p:cNvGrpSpPr/>
            <p:nvPr/>
          </p:nvGrpSpPr>
          <p:grpSpPr>
            <a:xfrm>
              <a:off x="7943851" y="1289407"/>
              <a:ext cx="3620833" cy="4878970"/>
              <a:chOff x="2366963" y="-1581150"/>
              <a:chExt cx="7446962" cy="10034587"/>
            </a:xfrm>
          </p:grpSpPr>
          <p:sp>
            <p:nvSpPr>
              <p:cNvPr id="15" name="Freeform 6">
                <a:extLst>
                  <a:ext uri="{FF2B5EF4-FFF2-40B4-BE49-F238E27FC236}">
                    <a16:creationId xmlns:a16="http://schemas.microsoft.com/office/drawing/2014/main" id="{68E8E2FA-3C4B-743E-F063-FC7BBBF7A443}"/>
                  </a:ext>
                </a:extLst>
              </p:cNvPr>
              <p:cNvSpPr>
                <a:spLocks/>
              </p:cNvSpPr>
              <p:nvPr/>
            </p:nvSpPr>
            <p:spPr bwMode="auto">
              <a:xfrm>
                <a:off x="3614738" y="7583487"/>
                <a:ext cx="638175" cy="869950"/>
              </a:xfrm>
              <a:custGeom>
                <a:avLst/>
                <a:gdLst>
                  <a:gd name="T0" fmla="*/ 0 w 402"/>
                  <a:gd name="T1" fmla="*/ 0 h 548"/>
                  <a:gd name="T2" fmla="*/ 0 w 402"/>
                  <a:gd name="T3" fmla="*/ 548 h 548"/>
                  <a:gd name="T4" fmla="*/ 206 w 402"/>
                  <a:gd name="T5" fmla="*/ 406 h 548"/>
                  <a:gd name="T6" fmla="*/ 402 w 402"/>
                  <a:gd name="T7" fmla="*/ 548 h 548"/>
                  <a:gd name="T8" fmla="*/ 402 w 402"/>
                  <a:gd name="T9" fmla="*/ 0 h 548"/>
                  <a:gd name="T10" fmla="*/ 0 w 402"/>
                  <a:gd name="T11" fmla="*/ 0 h 548"/>
                </a:gdLst>
                <a:ahLst/>
                <a:cxnLst>
                  <a:cxn ang="0">
                    <a:pos x="T0" y="T1"/>
                  </a:cxn>
                  <a:cxn ang="0">
                    <a:pos x="T2" y="T3"/>
                  </a:cxn>
                  <a:cxn ang="0">
                    <a:pos x="T4" y="T5"/>
                  </a:cxn>
                  <a:cxn ang="0">
                    <a:pos x="T6" y="T7"/>
                  </a:cxn>
                  <a:cxn ang="0">
                    <a:pos x="T8" y="T9"/>
                  </a:cxn>
                  <a:cxn ang="0">
                    <a:pos x="T10" y="T11"/>
                  </a:cxn>
                </a:cxnLst>
                <a:rect l="0" t="0" r="r" b="b"/>
                <a:pathLst>
                  <a:path w="402" h="548">
                    <a:moveTo>
                      <a:pt x="0" y="0"/>
                    </a:moveTo>
                    <a:lnTo>
                      <a:pt x="0" y="548"/>
                    </a:lnTo>
                    <a:lnTo>
                      <a:pt x="206" y="406"/>
                    </a:lnTo>
                    <a:lnTo>
                      <a:pt x="402" y="548"/>
                    </a:lnTo>
                    <a:lnTo>
                      <a:pt x="402" y="0"/>
                    </a:lnTo>
                    <a:lnTo>
                      <a:pt x="0" y="0"/>
                    </a:lnTo>
                    <a:close/>
                  </a:path>
                </a:pathLst>
              </a:custGeom>
              <a:solidFill>
                <a:srgbClr val="ED7E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6" name="Rectangle 7">
                <a:extLst>
                  <a:ext uri="{FF2B5EF4-FFF2-40B4-BE49-F238E27FC236}">
                    <a16:creationId xmlns:a16="http://schemas.microsoft.com/office/drawing/2014/main" id="{2ED37781-EC81-CCAA-4613-A3B66C03466D}"/>
                  </a:ext>
                </a:extLst>
              </p:cNvPr>
              <p:cNvSpPr>
                <a:spLocks noChangeArrowheads="1"/>
              </p:cNvSpPr>
              <p:nvPr/>
            </p:nvSpPr>
            <p:spPr bwMode="auto">
              <a:xfrm>
                <a:off x="8186738" y="-1139825"/>
                <a:ext cx="1296987" cy="514350"/>
              </a:xfrm>
              <a:prstGeom prst="rect">
                <a:avLst/>
              </a:prstGeom>
              <a:solidFill>
                <a:srgbClr val="71B2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7" name="Rectangle 8">
                <a:extLst>
                  <a:ext uri="{FF2B5EF4-FFF2-40B4-BE49-F238E27FC236}">
                    <a16:creationId xmlns:a16="http://schemas.microsoft.com/office/drawing/2014/main" id="{0455794F-AC26-3469-AB1F-6D4F660BD695}"/>
                  </a:ext>
                </a:extLst>
              </p:cNvPr>
              <p:cNvSpPr>
                <a:spLocks noChangeArrowheads="1"/>
              </p:cNvSpPr>
              <p:nvPr/>
            </p:nvSpPr>
            <p:spPr bwMode="auto">
              <a:xfrm>
                <a:off x="8366125" y="-677863"/>
                <a:ext cx="1296987" cy="614363"/>
              </a:xfrm>
              <a:prstGeom prst="rect">
                <a:avLst/>
              </a:prstGeom>
              <a:solidFill>
                <a:srgbClr val="EE80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8" name="Freeform 9">
                <a:extLst>
                  <a:ext uri="{FF2B5EF4-FFF2-40B4-BE49-F238E27FC236}">
                    <a16:creationId xmlns:a16="http://schemas.microsoft.com/office/drawing/2014/main" id="{EF47CB70-9F21-D931-9405-DBF889138F11}"/>
                  </a:ext>
                </a:extLst>
              </p:cNvPr>
              <p:cNvSpPr>
                <a:spLocks/>
              </p:cNvSpPr>
              <p:nvPr/>
            </p:nvSpPr>
            <p:spPr bwMode="auto">
              <a:xfrm>
                <a:off x="8162925" y="277812"/>
                <a:ext cx="1343025" cy="638175"/>
              </a:xfrm>
              <a:custGeom>
                <a:avLst/>
                <a:gdLst>
                  <a:gd name="T0" fmla="*/ 815 w 846"/>
                  <a:gd name="T1" fmla="*/ 402 h 402"/>
                  <a:gd name="T2" fmla="*/ 0 w 846"/>
                  <a:gd name="T3" fmla="*/ 324 h 402"/>
                  <a:gd name="T4" fmla="*/ 31 w 846"/>
                  <a:gd name="T5" fmla="*/ 0 h 402"/>
                  <a:gd name="T6" fmla="*/ 846 w 846"/>
                  <a:gd name="T7" fmla="*/ 78 h 402"/>
                  <a:gd name="T8" fmla="*/ 815 w 846"/>
                  <a:gd name="T9" fmla="*/ 402 h 402"/>
                </a:gdLst>
                <a:ahLst/>
                <a:cxnLst>
                  <a:cxn ang="0">
                    <a:pos x="T0" y="T1"/>
                  </a:cxn>
                  <a:cxn ang="0">
                    <a:pos x="T2" y="T3"/>
                  </a:cxn>
                  <a:cxn ang="0">
                    <a:pos x="T4" y="T5"/>
                  </a:cxn>
                  <a:cxn ang="0">
                    <a:pos x="T6" y="T7"/>
                  </a:cxn>
                  <a:cxn ang="0">
                    <a:pos x="T8" y="T9"/>
                  </a:cxn>
                </a:cxnLst>
                <a:rect l="0" t="0" r="r" b="b"/>
                <a:pathLst>
                  <a:path w="846" h="402">
                    <a:moveTo>
                      <a:pt x="815" y="402"/>
                    </a:moveTo>
                    <a:lnTo>
                      <a:pt x="0" y="324"/>
                    </a:lnTo>
                    <a:lnTo>
                      <a:pt x="31" y="0"/>
                    </a:lnTo>
                    <a:lnTo>
                      <a:pt x="846" y="78"/>
                    </a:lnTo>
                    <a:lnTo>
                      <a:pt x="815" y="402"/>
                    </a:lnTo>
                    <a:close/>
                  </a:path>
                </a:pathLst>
              </a:custGeom>
              <a:solidFill>
                <a:srgbClr val="ED7E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9" name="Freeform 10">
                <a:extLst>
                  <a:ext uri="{FF2B5EF4-FFF2-40B4-BE49-F238E27FC236}">
                    <a16:creationId xmlns:a16="http://schemas.microsoft.com/office/drawing/2014/main" id="{BFC33772-7595-9E38-EFB2-7B86FA0DEE58}"/>
                  </a:ext>
                </a:extLst>
              </p:cNvPr>
              <p:cNvSpPr>
                <a:spLocks/>
              </p:cNvSpPr>
              <p:nvPr/>
            </p:nvSpPr>
            <p:spPr bwMode="auto">
              <a:xfrm>
                <a:off x="8178800" y="1516062"/>
                <a:ext cx="1312862" cy="547688"/>
              </a:xfrm>
              <a:custGeom>
                <a:avLst/>
                <a:gdLst>
                  <a:gd name="T0" fmla="*/ 827 w 827"/>
                  <a:gd name="T1" fmla="*/ 323 h 345"/>
                  <a:gd name="T2" fmla="*/ 9 w 827"/>
                  <a:gd name="T3" fmla="*/ 345 h 345"/>
                  <a:gd name="T4" fmla="*/ 0 w 827"/>
                  <a:gd name="T5" fmla="*/ 21 h 345"/>
                  <a:gd name="T6" fmla="*/ 817 w 827"/>
                  <a:gd name="T7" fmla="*/ 0 h 345"/>
                  <a:gd name="T8" fmla="*/ 827 w 827"/>
                  <a:gd name="T9" fmla="*/ 323 h 345"/>
                </a:gdLst>
                <a:ahLst/>
                <a:cxnLst>
                  <a:cxn ang="0">
                    <a:pos x="T0" y="T1"/>
                  </a:cxn>
                  <a:cxn ang="0">
                    <a:pos x="T2" y="T3"/>
                  </a:cxn>
                  <a:cxn ang="0">
                    <a:pos x="T4" y="T5"/>
                  </a:cxn>
                  <a:cxn ang="0">
                    <a:pos x="T6" y="T7"/>
                  </a:cxn>
                  <a:cxn ang="0">
                    <a:pos x="T8" y="T9"/>
                  </a:cxn>
                </a:cxnLst>
                <a:rect l="0" t="0" r="r" b="b"/>
                <a:pathLst>
                  <a:path w="827" h="345">
                    <a:moveTo>
                      <a:pt x="827" y="323"/>
                    </a:moveTo>
                    <a:lnTo>
                      <a:pt x="9" y="345"/>
                    </a:lnTo>
                    <a:lnTo>
                      <a:pt x="0" y="21"/>
                    </a:lnTo>
                    <a:lnTo>
                      <a:pt x="817" y="0"/>
                    </a:lnTo>
                    <a:lnTo>
                      <a:pt x="827" y="323"/>
                    </a:lnTo>
                    <a:close/>
                  </a:path>
                </a:pathLst>
              </a:custGeom>
              <a:solidFill>
                <a:srgbClr val="F088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0" name="Rectangle 11">
                <a:extLst>
                  <a:ext uri="{FF2B5EF4-FFF2-40B4-BE49-F238E27FC236}">
                    <a16:creationId xmlns:a16="http://schemas.microsoft.com/office/drawing/2014/main" id="{EF504290-B62D-9380-CD6E-1F71444831C4}"/>
                  </a:ext>
                </a:extLst>
              </p:cNvPr>
              <p:cNvSpPr>
                <a:spLocks noChangeArrowheads="1"/>
              </p:cNvSpPr>
              <p:nvPr/>
            </p:nvSpPr>
            <p:spPr bwMode="auto">
              <a:xfrm>
                <a:off x="8208963" y="2370137"/>
                <a:ext cx="1296987" cy="514350"/>
              </a:xfrm>
              <a:prstGeom prst="rect">
                <a:avLst/>
              </a:prstGeom>
              <a:solidFill>
                <a:srgbClr val="ED7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1" name="Freeform 12">
                <a:extLst>
                  <a:ext uri="{FF2B5EF4-FFF2-40B4-BE49-F238E27FC236}">
                    <a16:creationId xmlns:a16="http://schemas.microsoft.com/office/drawing/2014/main" id="{560B41DF-ECB6-001D-351D-FF827E4213AB}"/>
                  </a:ext>
                </a:extLst>
              </p:cNvPr>
              <p:cNvSpPr>
                <a:spLocks/>
              </p:cNvSpPr>
              <p:nvPr/>
            </p:nvSpPr>
            <p:spPr bwMode="auto">
              <a:xfrm>
                <a:off x="8115300" y="6135687"/>
                <a:ext cx="1346200" cy="644525"/>
              </a:xfrm>
              <a:custGeom>
                <a:avLst/>
                <a:gdLst>
                  <a:gd name="T0" fmla="*/ 812 w 848"/>
                  <a:gd name="T1" fmla="*/ 406 h 406"/>
                  <a:gd name="T2" fmla="*/ 0 w 848"/>
                  <a:gd name="T3" fmla="*/ 321 h 406"/>
                  <a:gd name="T4" fmla="*/ 33 w 848"/>
                  <a:gd name="T5" fmla="*/ 0 h 406"/>
                  <a:gd name="T6" fmla="*/ 848 w 848"/>
                  <a:gd name="T7" fmla="*/ 85 h 406"/>
                  <a:gd name="T8" fmla="*/ 812 w 848"/>
                  <a:gd name="T9" fmla="*/ 406 h 406"/>
                </a:gdLst>
                <a:ahLst/>
                <a:cxnLst>
                  <a:cxn ang="0">
                    <a:pos x="T0" y="T1"/>
                  </a:cxn>
                  <a:cxn ang="0">
                    <a:pos x="T2" y="T3"/>
                  </a:cxn>
                  <a:cxn ang="0">
                    <a:pos x="T4" y="T5"/>
                  </a:cxn>
                  <a:cxn ang="0">
                    <a:pos x="T6" y="T7"/>
                  </a:cxn>
                  <a:cxn ang="0">
                    <a:pos x="T8" y="T9"/>
                  </a:cxn>
                </a:cxnLst>
                <a:rect l="0" t="0" r="r" b="b"/>
                <a:pathLst>
                  <a:path w="848" h="406">
                    <a:moveTo>
                      <a:pt x="812" y="406"/>
                    </a:moveTo>
                    <a:lnTo>
                      <a:pt x="0" y="321"/>
                    </a:lnTo>
                    <a:lnTo>
                      <a:pt x="33" y="0"/>
                    </a:lnTo>
                    <a:lnTo>
                      <a:pt x="848" y="85"/>
                    </a:lnTo>
                    <a:lnTo>
                      <a:pt x="812" y="406"/>
                    </a:lnTo>
                    <a:close/>
                  </a:path>
                </a:pathLst>
              </a:custGeom>
              <a:solidFill>
                <a:srgbClr val="4D47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2" name="Freeform 13">
                <a:extLst>
                  <a:ext uri="{FF2B5EF4-FFF2-40B4-BE49-F238E27FC236}">
                    <a16:creationId xmlns:a16="http://schemas.microsoft.com/office/drawing/2014/main" id="{C792C10A-E840-BF93-7B94-422253BFE3A7}"/>
                  </a:ext>
                </a:extLst>
              </p:cNvPr>
              <p:cNvSpPr>
                <a:spLocks/>
              </p:cNvSpPr>
              <p:nvPr/>
            </p:nvSpPr>
            <p:spPr bwMode="auto">
              <a:xfrm>
                <a:off x="8107363" y="5654675"/>
                <a:ext cx="1343025" cy="646113"/>
              </a:xfrm>
              <a:custGeom>
                <a:avLst/>
                <a:gdLst>
                  <a:gd name="T0" fmla="*/ 812 w 846"/>
                  <a:gd name="T1" fmla="*/ 407 h 407"/>
                  <a:gd name="T2" fmla="*/ 0 w 846"/>
                  <a:gd name="T3" fmla="*/ 322 h 407"/>
                  <a:gd name="T4" fmla="*/ 33 w 846"/>
                  <a:gd name="T5" fmla="*/ 0 h 407"/>
                  <a:gd name="T6" fmla="*/ 846 w 846"/>
                  <a:gd name="T7" fmla="*/ 85 h 407"/>
                  <a:gd name="T8" fmla="*/ 812 w 846"/>
                  <a:gd name="T9" fmla="*/ 407 h 407"/>
                </a:gdLst>
                <a:ahLst/>
                <a:cxnLst>
                  <a:cxn ang="0">
                    <a:pos x="T0" y="T1"/>
                  </a:cxn>
                  <a:cxn ang="0">
                    <a:pos x="T2" y="T3"/>
                  </a:cxn>
                  <a:cxn ang="0">
                    <a:pos x="T4" y="T5"/>
                  </a:cxn>
                  <a:cxn ang="0">
                    <a:pos x="T6" y="T7"/>
                  </a:cxn>
                  <a:cxn ang="0">
                    <a:pos x="T8" y="T9"/>
                  </a:cxn>
                </a:cxnLst>
                <a:rect l="0" t="0" r="r" b="b"/>
                <a:pathLst>
                  <a:path w="846" h="407">
                    <a:moveTo>
                      <a:pt x="812" y="407"/>
                    </a:moveTo>
                    <a:lnTo>
                      <a:pt x="0" y="322"/>
                    </a:lnTo>
                    <a:lnTo>
                      <a:pt x="33" y="0"/>
                    </a:lnTo>
                    <a:lnTo>
                      <a:pt x="846" y="85"/>
                    </a:lnTo>
                    <a:lnTo>
                      <a:pt x="812" y="407"/>
                    </a:lnTo>
                    <a:close/>
                  </a:path>
                </a:pathLst>
              </a:custGeom>
              <a:solidFill>
                <a:srgbClr val="75B3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3" name="Freeform 14">
                <a:extLst>
                  <a:ext uri="{FF2B5EF4-FFF2-40B4-BE49-F238E27FC236}">
                    <a16:creationId xmlns:a16="http://schemas.microsoft.com/office/drawing/2014/main" id="{042A1366-5465-DA54-C663-339A2DACEEA2}"/>
                  </a:ext>
                </a:extLst>
              </p:cNvPr>
              <p:cNvSpPr>
                <a:spLocks/>
              </p:cNvSpPr>
              <p:nvPr/>
            </p:nvSpPr>
            <p:spPr bwMode="auto">
              <a:xfrm>
                <a:off x="8391525" y="1208087"/>
                <a:ext cx="1346200" cy="644525"/>
              </a:xfrm>
              <a:custGeom>
                <a:avLst/>
                <a:gdLst>
                  <a:gd name="T0" fmla="*/ 848 w 848"/>
                  <a:gd name="T1" fmla="*/ 321 h 406"/>
                  <a:gd name="T2" fmla="*/ 36 w 848"/>
                  <a:gd name="T3" fmla="*/ 406 h 406"/>
                  <a:gd name="T4" fmla="*/ 0 w 848"/>
                  <a:gd name="T5" fmla="*/ 85 h 406"/>
                  <a:gd name="T6" fmla="*/ 815 w 848"/>
                  <a:gd name="T7" fmla="*/ 0 h 406"/>
                  <a:gd name="T8" fmla="*/ 848 w 848"/>
                  <a:gd name="T9" fmla="*/ 321 h 406"/>
                </a:gdLst>
                <a:ahLst/>
                <a:cxnLst>
                  <a:cxn ang="0">
                    <a:pos x="T0" y="T1"/>
                  </a:cxn>
                  <a:cxn ang="0">
                    <a:pos x="T2" y="T3"/>
                  </a:cxn>
                  <a:cxn ang="0">
                    <a:pos x="T4" y="T5"/>
                  </a:cxn>
                  <a:cxn ang="0">
                    <a:pos x="T6" y="T7"/>
                  </a:cxn>
                  <a:cxn ang="0">
                    <a:pos x="T8" y="T9"/>
                  </a:cxn>
                </a:cxnLst>
                <a:rect l="0" t="0" r="r" b="b"/>
                <a:pathLst>
                  <a:path w="848" h="406">
                    <a:moveTo>
                      <a:pt x="848" y="321"/>
                    </a:moveTo>
                    <a:lnTo>
                      <a:pt x="36" y="406"/>
                    </a:lnTo>
                    <a:lnTo>
                      <a:pt x="0" y="85"/>
                    </a:lnTo>
                    <a:lnTo>
                      <a:pt x="815" y="0"/>
                    </a:lnTo>
                    <a:lnTo>
                      <a:pt x="848" y="321"/>
                    </a:lnTo>
                    <a:close/>
                  </a:path>
                </a:pathLst>
              </a:custGeom>
              <a:solidFill>
                <a:srgbClr val="5249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4" name="Freeform 15">
                <a:extLst>
                  <a:ext uri="{FF2B5EF4-FFF2-40B4-BE49-F238E27FC236}">
                    <a16:creationId xmlns:a16="http://schemas.microsoft.com/office/drawing/2014/main" id="{2966EA62-AB58-FA0B-90C6-22D3A457B35A}"/>
                  </a:ext>
                </a:extLst>
              </p:cNvPr>
              <p:cNvSpPr>
                <a:spLocks/>
              </p:cNvSpPr>
              <p:nvPr/>
            </p:nvSpPr>
            <p:spPr bwMode="auto">
              <a:xfrm>
                <a:off x="8294688" y="3746500"/>
                <a:ext cx="1343025" cy="644525"/>
              </a:xfrm>
              <a:custGeom>
                <a:avLst/>
                <a:gdLst>
                  <a:gd name="T0" fmla="*/ 846 w 846"/>
                  <a:gd name="T1" fmla="*/ 321 h 406"/>
                  <a:gd name="T2" fmla="*/ 33 w 846"/>
                  <a:gd name="T3" fmla="*/ 406 h 406"/>
                  <a:gd name="T4" fmla="*/ 0 w 846"/>
                  <a:gd name="T5" fmla="*/ 85 h 406"/>
                  <a:gd name="T6" fmla="*/ 813 w 846"/>
                  <a:gd name="T7" fmla="*/ 0 h 406"/>
                  <a:gd name="T8" fmla="*/ 846 w 846"/>
                  <a:gd name="T9" fmla="*/ 321 h 406"/>
                </a:gdLst>
                <a:ahLst/>
                <a:cxnLst>
                  <a:cxn ang="0">
                    <a:pos x="T0" y="T1"/>
                  </a:cxn>
                  <a:cxn ang="0">
                    <a:pos x="T2" y="T3"/>
                  </a:cxn>
                  <a:cxn ang="0">
                    <a:pos x="T4" y="T5"/>
                  </a:cxn>
                  <a:cxn ang="0">
                    <a:pos x="T6" y="T7"/>
                  </a:cxn>
                  <a:cxn ang="0">
                    <a:pos x="T8" y="T9"/>
                  </a:cxn>
                </a:cxnLst>
                <a:rect l="0" t="0" r="r" b="b"/>
                <a:pathLst>
                  <a:path w="846" h="406">
                    <a:moveTo>
                      <a:pt x="846" y="321"/>
                    </a:moveTo>
                    <a:lnTo>
                      <a:pt x="33" y="406"/>
                    </a:lnTo>
                    <a:lnTo>
                      <a:pt x="0" y="85"/>
                    </a:lnTo>
                    <a:lnTo>
                      <a:pt x="813" y="0"/>
                    </a:lnTo>
                    <a:lnTo>
                      <a:pt x="846" y="321"/>
                    </a:lnTo>
                    <a:close/>
                  </a:path>
                </a:pathLst>
              </a:custGeom>
              <a:solidFill>
                <a:srgbClr val="444B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5" name="Freeform 16">
                <a:extLst>
                  <a:ext uri="{FF2B5EF4-FFF2-40B4-BE49-F238E27FC236}">
                    <a16:creationId xmlns:a16="http://schemas.microsoft.com/office/drawing/2014/main" id="{3B3C0FED-24BF-D87D-8AA6-C3182439AD49}"/>
                  </a:ext>
                </a:extLst>
              </p:cNvPr>
              <p:cNvSpPr>
                <a:spLocks/>
              </p:cNvSpPr>
              <p:nvPr/>
            </p:nvSpPr>
            <p:spPr bwMode="auto">
              <a:xfrm>
                <a:off x="8283575" y="5216525"/>
                <a:ext cx="1343025" cy="644525"/>
              </a:xfrm>
              <a:custGeom>
                <a:avLst/>
                <a:gdLst>
                  <a:gd name="T0" fmla="*/ 846 w 846"/>
                  <a:gd name="T1" fmla="*/ 321 h 406"/>
                  <a:gd name="T2" fmla="*/ 33 w 846"/>
                  <a:gd name="T3" fmla="*/ 406 h 406"/>
                  <a:gd name="T4" fmla="*/ 0 w 846"/>
                  <a:gd name="T5" fmla="*/ 85 h 406"/>
                  <a:gd name="T6" fmla="*/ 813 w 846"/>
                  <a:gd name="T7" fmla="*/ 0 h 406"/>
                  <a:gd name="T8" fmla="*/ 846 w 846"/>
                  <a:gd name="T9" fmla="*/ 321 h 406"/>
                </a:gdLst>
                <a:ahLst/>
                <a:cxnLst>
                  <a:cxn ang="0">
                    <a:pos x="T0" y="T1"/>
                  </a:cxn>
                  <a:cxn ang="0">
                    <a:pos x="T2" y="T3"/>
                  </a:cxn>
                  <a:cxn ang="0">
                    <a:pos x="T4" y="T5"/>
                  </a:cxn>
                  <a:cxn ang="0">
                    <a:pos x="T6" y="T7"/>
                  </a:cxn>
                  <a:cxn ang="0">
                    <a:pos x="T8" y="T9"/>
                  </a:cxn>
                </a:cxnLst>
                <a:rect l="0" t="0" r="r" b="b"/>
                <a:pathLst>
                  <a:path w="846" h="406">
                    <a:moveTo>
                      <a:pt x="846" y="321"/>
                    </a:moveTo>
                    <a:lnTo>
                      <a:pt x="33" y="406"/>
                    </a:lnTo>
                    <a:lnTo>
                      <a:pt x="0" y="85"/>
                    </a:lnTo>
                    <a:lnTo>
                      <a:pt x="813" y="0"/>
                    </a:lnTo>
                    <a:lnTo>
                      <a:pt x="846" y="321"/>
                    </a:lnTo>
                    <a:close/>
                  </a:path>
                </a:pathLst>
              </a:custGeom>
              <a:solidFill>
                <a:srgbClr val="ED7E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6" name="Freeform 17">
                <a:extLst>
                  <a:ext uri="{FF2B5EF4-FFF2-40B4-BE49-F238E27FC236}">
                    <a16:creationId xmlns:a16="http://schemas.microsoft.com/office/drawing/2014/main" id="{E35D17AB-4B11-DCDB-98A6-8C874851B7FD}"/>
                  </a:ext>
                </a:extLst>
              </p:cNvPr>
              <p:cNvSpPr>
                <a:spLocks/>
              </p:cNvSpPr>
              <p:nvPr/>
            </p:nvSpPr>
            <p:spPr bwMode="auto">
              <a:xfrm>
                <a:off x="8451850" y="2727325"/>
                <a:ext cx="1362075" cy="798513"/>
              </a:xfrm>
              <a:custGeom>
                <a:avLst/>
                <a:gdLst>
                  <a:gd name="T0" fmla="*/ 858 w 858"/>
                  <a:gd name="T1" fmla="*/ 418 h 503"/>
                  <a:gd name="T2" fmla="*/ 45 w 858"/>
                  <a:gd name="T3" fmla="*/ 503 h 503"/>
                  <a:gd name="T4" fmla="*/ 0 w 858"/>
                  <a:gd name="T5" fmla="*/ 85 h 503"/>
                  <a:gd name="T6" fmla="*/ 815 w 858"/>
                  <a:gd name="T7" fmla="*/ 0 h 503"/>
                  <a:gd name="T8" fmla="*/ 858 w 858"/>
                  <a:gd name="T9" fmla="*/ 418 h 503"/>
                </a:gdLst>
                <a:ahLst/>
                <a:cxnLst>
                  <a:cxn ang="0">
                    <a:pos x="T0" y="T1"/>
                  </a:cxn>
                  <a:cxn ang="0">
                    <a:pos x="T2" y="T3"/>
                  </a:cxn>
                  <a:cxn ang="0">
                    <a:pos x="T4" y="T5"/>
                  </a:cxn>
                  <a:cxn ang="0">
                    <a:pos x="T6" y="T7"/>
                  </a:cxn>
                  <a:cxn ang="0">
                    <a:pos x="T8" y="T9"/>
                  </a:cxn>
                </a:cxnLst>
                <a:rect l="0" t="0" r="r" b="b"/>
                <a:pathLst>
                  <a:path w="858" h="503">
                    <a:moveTo>
                      <a:pt x="858" y="418"/>
                    </a:moveTo>
                    <a:lnTo>
                      <a:pt x="45" y="503"/>
                    </a:lnTo>
                    <a:lnTo>
                      <a:pt x="0" y="85"/>
                    </a:lnTo>
                    <a:lnTo>
                      <a:pt x="815" y="0"/>
                    </a:lnTo>
                    <a:lnTo>
                      <a:pt x="858" y="418"/>
                    </a:lnTo>
                    <a:close/>
                  </a:path>
                </a:pathLst>
              </a:custGeom>
              <a:solidFill>
                <a:srgbClr val="73B2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7" name="Freeform 18">
                <a:extLst>
                  <a:ext uri="{FF2B5EF4-FFF2-40B4-BE49-F238E27FC236}">
                    <a16:creationId xmlns:a16="http://schemas.microsoft.com/office/drawing/2014/main" id="{2BCAD006-5BB8-5872-5EEA-3F1FA71F053F}"/>
                  </a:ext>
                </a:extLst>
              </p:cNvPr>
              <p:cNvSpPr>
                <a:spLocks/>
              </p:cNvSpPr>
              <p:nvPr/>
            </p:nvSpPr>
            <p:spPr bwMode="auto">
              <a:xfrm>
                <a:off x="8339138" y="3055937"/>
                <a:ext cx="1455737" cy="1114425"/>
              </a:xfrm>
              <a:custGeom>
                <a:avLst/>
                <a:gdLst>
                  <a:gd name="T0" fmla="*/ 754 w 917"/>
                  <a:gd name="T1" fmla="*/ 702 h 702"/>
                  <a:gd name="T2" fmla="*/ 0 w 917"/>
                  <a:gd name="T3" fmla="*/ 388 h 702"/>
                  <a:gd name="T4" fmla="*/ 161 w 917"/>
                  <a:gd name="T5" fmla="*/ 0 h 702"/>
                  <a:gd name="T6" fmla="*/ 917 w 917"/>
                  <a:gd name="T7" fmla="*/ 315 h 702"/>
                  <a:gd name="T8" fmla="*/ 754 w 917"/>
                  <a:gd name="T9" fmla="*/ 702 h 702"/>
                </a:gdLst>
                <a:ahLst/>
                <a:cxnLst>
                  <a:cxn ang="0">
                    <a:pos x="T0" y="T1"/>
                  </a:cxn>
                  <a:cxn ang="0">
                    <a:pos x="T2" y="T3"/>
                  </a:cxn>
                  <a:cxn ang="0">
                    <a:pos x="T4" y="T5"/>
                  </a:cxn>
                  <a:cxn ang="0">
                    <a:pos x="T6" y="T7"/>
                  </a:cxn>
                  <a:cxn ang="0">
                    <a:pos x="T8" y="T9"/>
                  </a:cxn>
                </a:cxnLst>
                <a:rect l="0" t="0" r="r" b="b"/>
                <a:pathLst>
                  <a:path w="917" h="702">
                    <a:moveTo>
                      <a:pt x="754" y="702"/>
                    </a:moveTo>
                    <a:lnTo>
                      <a:pt x="0" y="388"/>
                    </a:lnTo>
                    <a:lnTo>
                      <a:pt x="161" y="0"/>
                    </a:lnTo>
                    <a:lnTo>
                      <a:pt x="917" y="315"/>
                    </a:lnTo>
                    <a:lnTo>
                      <a:pt x="754" y="702"/>
                    </a:lnTo>
                    <a:close/>
                  </a:path>
                </a:pathLst>
              </a:custGeom>
              <a:solidFill>
                <a:srgbClr val="76B4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8" name="Rectangle 19">
                <a:extLst>
                  <a:ext uri="{FF2B5EF4-FFF2-40B4-BE49-F238E27FC236}">
                    <a16:creationId xmlns:a16="http://schemas.microsoft.com/office/drawing/2014/main" id="{524EAED7-997B-A3FF-CC6A-37BD3E0AE442}"/>
                  </a:ext>
                </a:extLst>
              </p:cNvPr>
              <p:cNvSpPr>
                <a:spLocks noChangeArrowheads="1"/>
              </p:cNvSpPr>
              <p:nvPr/>
            </p:nvSpPr>
            <p:spPr bwMode="auto">
              <a:xfrm>
                <a:off x="8035925" y="3355975"/>
                <a:ext cx="1296987" cy="514350"/>
              </a:xfrm>
              <a:prstGeom prst="rect">
                <a:avLst/>
              </a:prstGeom>
              <a:solidFill>
                <a:srgbClr val="BC53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29" name="Freeform 20">
                <a:extLst>
                  <a:ext uri="{FF2B5EF4-FFF2-40B4-BE49-F238E27FC236}">
                    <a16:creationId xmlns:a16="http://schemas.microsoft.com/office/drawing/2014/main" id="{0F936F4A-6FD7-F3CF-A4CA-55E5B8436DD5}"/>
                  </a:ext>
                </a:extLst>
              </p:cNvPr>
              <p:cNvSpPr>
                <a:spLocks/>
              </p:cNvSpPr>
              <p:nvPr/>
            </p:nvSpPr>
            <p:spPr bwMode="auto">
              <a:xfrm>
                <a:off x="8239125" y="4508500"/>
                <a:ext cx="1357312" cy="704850"/>
              </a:xfrm>
              <a:custGeom>
                <a:avLst/>
                <a:gdLst>
                  <a:gd name="T0" fmla="*/ 807 w 855"/>
                  <a:gd name="T1" fmla="*/ 444 h 444"/>
                  <a:gd name="T2" fmla="*/ 0 w 855"/>
                  <a:gd name="T3" fmla="*/ 321 h 444"/>
                  <a:gd name="T4" fmla="*/ 47 w 855"/>
                  <a:gd name="T5" fmla="*/ 0 h 444"/>
                  <a:gd name="T6" fmla="*/ 855 w 855"/>
                  <a:gd name="T7" fmla="*/ 125 h 444"/>
                  <a:gd name="T8" fmla="*/ 807 w 855"/>
                  <a:gd name="T9" fmla="*/ 444 h 444"/>
                </a:gdLst>
                <a:ahLst/>
                <a:cxnLst>
                  <a:cxn ang="0">
                    <a:pos x="T0" y="T1"/>
                  </a:cxn>
                  <a:cxn ang="0">
                    <a:pos x="T2" y="T3"/>
                  </a:cxn>
                  <a:cxn ang="0">
                    <a:pos x="T4" y="T5"/>
                  </a:cxn>
                  <a:cxn ang="0">
                    <a:pos x="T6" y="T7"/>
                  </a:cxn>
                  <a:cxn ang="0">
                    <a:pos x="T8" y="T9"/>
                  </a:cxn>
                </a:cxnLst>
                <a:rect l="0" t="0" r="r" b="b"/>
                <a:pathLst>
                  <a:path w="855" h="444">
                    <a:moveTo>
                      <a:pt x="807" y="444"/>
                    </a:moveTo>
                    <a:lnTo>
                      <a:pt x="0" y="321"/>
                    </a:lnTo>
                    <a:lnTo>
                      <a:pt x="47" y="0"/>
                    </a:lnTo>
                    <a:lnTo>
                      <a:pt x="855" y="125"/>
                    </a:lnTo>
                    <a:lnTo>
                      <a:pt x="807" y="444"/>
                    </a:lnTo>
                    <a:close/>
                  </a:path>
                </a:pathLst>
              </a:custGeom>
              <a:solidFill>
                <a:srgbClr val="E880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30" name="Freeform 21">
                <a:extLst>
                  <a:ext uri="{FF2B5EF4-FFF2-40B4-BE49-F238E27FC236}">
                    <a16:creationId xmlns:a16="http://schemas.microsoft.com/office/drawing/2014/main" id="{1C12B9E5-FA42-36AB-5820-12EA42AA6EAB}"/>
                  </a:ext>
                </a:extLst>
              </p:cNvPr>
              <p:cNvSpPr>
                <a:spLocks/>
              </p:cNvSpPr>
              <p:nvPr/>
            </p:nvSpPr>
            <p:spPr bwMode="auto">
              <a:xfrm>
                <a:off x="2366963" y="-1581150"/>
                <a:ext cx="6629400" cy="9164638"/>
              </a:xfrm>
              <a:custGeom>
                <a:avLst/>
                <a:gdLst>
                  <a:gd name="T0" fmla="*/ 1560 w 1768"/>
                  <a:gd name="T1" fmla="*/ 0 h 2444"/>
                  <a:gd name="T2" fmla="*/ 800 w 1768"/>
                  <a:gd name="T3" fmla="*/ 0 h 2444"/>
                  <a:gd name="T4" fmla="*/ 0 w 1768"/>
                  <a:gd name="T5" fmla="*/ 0 h 2444"/>
                  <a:gd name="T6" fmla="*/ 0 w 1768"/>
                  <a:gd name="T7" fmla="*/ 2444 h 2444"/>
                  <a:gd name="T8" fmla="*/ 800 w 1768"/>
                  <a:gd name="T9" fmla="*/ 2444 h 2444"/>
                  <a:gd name="T10" fmla="*/ 1560 w 1768"/>
                  <a:gd name="T11" fmla="*/ 2444 h 2444"/>
                  <a:gd name="T12" fmla="*/ 1768 w 1768"/>
                  <a:gd name="T13" fmla="*/ 2236 h 2444"/>
                  <a:gd name="T14" fmla="*/ 1768 w 1768"/>
                  <a:gd name="T15" fmla="*/ 208 h 2444"/>
                  <a:gd name="T16" fmla="*/ 1560 w 1768"/>
                  <a:gd name="T17" fmla="*/ 0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8" h="2444">
                    <a:moveTo>
                      <a:pt x="1560" y="0"/>
                    </a:moveTo>
                    <a:cubicBezTo>
                      <a:pt x="800" y="0"/>
                      <a:pt x="800" y="0"/>
                      <a:pt x="800" y="0"/>
                    </a:cubicBezTo>
                    <a:cubicBezTo>
                      <a:pt x="0" y="0"/>
                      <a:pt x="0" y="0"/>
                      <a:pt x="0" y="0"/>
                    </a:cubicBezTo>
                    <a:cubicBezTo>
                      <a:pt x="0" y="2444"/>
                      <a:pt x="0" y="2444"/>
                      <a:pt x="0" y="2444"/>
                    </a:cubicBezTo>
                    <a:cubicBezTo>
                      <a:pt x="800" y="2444"/>
                      <a:pt x="800" y="2444"/>
                      <a:pt x="800" y="2444"/>
                    </a:cubicBezTo>
                    <a:cubicBezTo>
                      <a:pt x="1560" y="2444"/>
                      <a:pt x="1560" y="2444"/>
                      <a:pt x="1560" y="2444"/>
                    </a:cubicBezTo>
                    <a:cubicBezTo>
                      <a:pt x="1675" y="2444"/>
                      <a:pt x="1768" y="2351"/>
                      <a:pt x="1768" y="2236"/>
                    </a:cubicBezTo>
                    <a:cubicBezTo>
                      <a:pt x="1768" y="208"/>
                      <a:pt x="1768" y="208"/>
                      <a:pt x="1768" y="208"/>
                    </a:cubicBezTo>
                    <a:cubicBezTo>
                      <a:pt x="1768" y="93"/>
                      <a:pt x="1675" y="0"/>
                      <a:pt x="156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31" name="Rectangle 22">
                <a:extLst>
                  <a:ext uri="{FF2B5EF4-FFF2-40B4-BE49-F238E27FC236}">
                    <a16:creationId xmlns:a16="http://schemas.microsoft.com/office/drawing/2014/main" id="{3E7EC43C-B320-8A84-3C13-4FDCDA2A0E6A}"/>
                  </a:ext>
                </a:extLst>
              </p:cNvPr>
              <p:cNvSpPr>
                <a:spLocks noChangeArrowheads="1"/>
              </p:cNvSpPr>
              <p:nvPr/>
            </p:nvSpPr>
            <p:spPr bwMode="auto">
              <a:xfrm>
                <a:off x="2366963" y="-1581150"/>
                <a:ext cx="928687" cy="9170988"/>
              </a:xfrm>
              <a:prstGeom prst="rect">
                <a:avLst/>
              </a:prstGeom>
              <a:solidFill>
                <a:srgbClr val="2939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32" name="Rectangle 23">
                <a:extLst>
                  <a:ext uri="{FF2B5EF4-FFF2-40B4-BE49-F238E27FC236}">
                    <a16:creationId xmlns:a16="http://schemas.microsoft.com/office/drawing/2014/main" id="{1B8326C5-1FF7-BFB7-BC45-5D538F6DE535}"/>
                  </a:ext>
                </a:extLst>
              </p:cNvPr>
              <p:cNvSpPr>
                <a:spLocks noChangeArrowheads="1"/>
              </p:cNvSpPr>
              <p:nvPr/>
            </p:nvSpPr>
            <p:spPr bwMode="auto">
              <a:xfrm>
                <a:off x="3295650" y="1703387"/>
                <a:ext cx="5719762" cy="2613025"/>
              </a:xfrm>
              <a:prstGeom prst="rect">
                <a:avLst/>
              </a:prstGeom>
              <a:solidFill>
                <a:srgbClr val="ED7E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grpSp>
        <p:grpSp>
          <p:nvGrpSpPr>
            <p:cNvPr id="7" name="Gruppieren 176">
              <a:extLst>
                <a:ext uri="{FF2B5EF4-FFF2-40B4-BE49-F238E27FC236}">
                  <a16:creationId xmlns:a16="http://schemas.microsoft.com/office/drawing/2014/main" id="{A912972C-1C1C-F3A5-6C3E-055601AEF7C1}"/>
                </a:ext>
              </a:extLst>
            </p:cNvPr>
            <p:cNvGrpSpPr/>
            <p:nvPr/>
          </p:nvGrpSpPr>
          <p:grpSpPr>
            <a:xfrm rot="16200000">
              <a:off x="5997368" y="3303785"/>
              <a:ext cx="2826390" cy="273444"/>
              <a:chOff x="5955506" y="3039967"/>
              <a:chExt cx="3757613" cy="363538"/>
            </a:xfrm>
          </p:grpSpPr>
          <p:sp>
            <p:nvSpPr>
              <p:cNvPr id="8" name="Freeform 253">
                <a:extLst>
                  <a:ext uri="{FF2B5EF4-FFF2-40B4-BE49-F238E27FC236}">
                    <a16:creationId xmlns:a16="http://schemas.microsoft.com/office/drawing/2014/main" id="{45BFE396-4C16-31F5-1E37-2C6A93D88AEE}"/>
                  </a:ext>
                </a:extLst>
              </p:cNvPr>
              <p:cNvSpPr>
                <a:spLocks/>
              </p:cNvSpPr>
              <p:nvPr/>
            </p:nvSpPr>
            <p:spPr bwMode="auto">
              <a:xfrm>
                <a:off x="6517481" y="3147917"/>
                <a:ext cx="2738438" cy="139700"/>
              </a:xfrm>
              <a:custGeom>
                <a:avLst/>
                <a:gdLst>
                  <a:gd name="T0" fmla="*/ 0 w 1725"/>
                  <a:gd name="T1" fmla="*/ 88 h 88"/>
                  <a:gd name="T2" fmla="*/ 1725 w 1725"/>
                  <a:gd name="T3" fmla="*/ 88 h 88"/>
                  <a:gd name="T4" fmla="*/ 1725 w 1725"/>
                  <a:gd name="T5" fmla="*/ 45 h 88"/>
                  <a:gd name="T6" fmla="*/ 1725 w 1725"/>
                  <a:gd name="T7" fmla="*/ 0 h 88"/>
                  <a:gd name="T8" fmla="*/ 0 w 1725"/>
                  <a:gd name="T9" fmla="*/ 0 h 88"/>
                  <a:gd name="T10" fmla="*/ 0 w 1725"/>
                  <a:gd name="T11" fmla="*/ 88 h 88"/>
                </a:gdLst>
                <a:ahLst/>
                <a:cxnLst>
                  <a:cxn ang="0">
                    <a:pos x="T0" y="T1"/>
                  </a:cxn>
                  <a:cxn ang="0">
                    <a:pos x="T2" y="T3"/>
                  </a:cxn>
                  <a:cxn ang="0">
                    <a:pos x="T4" y="T5"/>
                  </a:cxn>
                  <a:cxn ang="0">
                    <a:pos x="T6" y="T7"/>
                  </a:cxn>
                  <a:cxn ang="0">
                    <a:pos x="T8" y="T9"/>
                  </a:cxn>
                  <a:cxn ang="0">
                    <a:pos x="T10" y="T11"/>
                  </a:cxn>
                </a:cxnLst>
                <a:rect l="0" t="0" r="r" b="b"/>
                <a:pathLst>
                  <a:path w="1725" h="88">
                    <a:moveTo>
                      <a:pt x="0" y="88"/>
                    </a:moveTo>
                    <a:lnTo>
                      <a:pt x="1725" y="88"/>
                    </a:lnTo>
                    <a:lnTo>
                      <a:pt x="1725" y="45"/>
                    </a:lnTo>
                    <a:lnTo>
                      <a:pt x="1725" y="0"/>
                    </a:lnTo>
                    <a:lnTo>
                      <a:pt x="0" y="0"/>
                    </a:lnTo>
                    <a:lnTo>
                      <a:pt x="0" y="88"/>
                    </a:lnTo>
                    <a:close/>
                  </a:path>
                </a:pathLst>
              </a:custGeom>
              <a:solidFill>
                <a:srgbClr val="F0C30F"/>
              </a:solidFill>
              <a:ln>
                <a:solidFill>
                  <a:srgbClr val="F0C30F"/>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9" name="Rectangle 254">
                <a:extLst>
                  <a:ext uri="{FF2B5EF4-FFF2-40B4-BE49-F238E27FC236}">
                    <a16:creationId xmlns:a16="http://schemas.microsoft.com/office/drawing/2014/main" id="{9B05B6B0-CB65-A39B-1DEC-930F488BBAAF}"/>
                  </a:ext>
                </a:extLst>
              </p:cNvPr>
              <p:cNvSpPr>
                <a:spLocks noChangeArrowheads="1"/>
              </p:cNvSpPr>
              <p:nvPr/>
            </p:nvSpPr>
            <p:spPr bwMode="auto">
              <a:xfrm>
                <a:off x="6517481" y="3039967"/>
                <a:ext cx="2738438" cy="107950"/>
              </a:xfrm>
              <a:prstGeom prst="rect">
                <a:avLst/>
              </a:prstGeom>
              <a:solidFill>
                <a:srgbClr val="F7DA86"/>
              </a:solidFill>
              <a:ln>
                <a:solidFill>
                  <a:srgbClr val="F7DA86"/>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0" name="Freeform 257">
                <a:extLst>
                  <a:ext uri="{FF2B5EF4-FFF2-40B4-BE49-F238E27FC236}">
                    <a16:creationId xmlns:a16="http://schemas.microsoft.com/office/drawing/2014/main" id="{33F06CC7-7436-5B74-D438-085AEF4A9040}"/>
                  </a:ext>
                </a:extLst>
              </p:cNvPr>
              <p:cNvSpPr>
                <a:spLocks/>
              </p:cNvSpPr>
              <p:nvPr/>
            </p:nvSpPr>
            <p:spPr bwMode="auto">
              <a:xfrm>
                <a:off x="6517481" y="3287617"/>
                <a:ext cx="2738438" cy="115888"/>
              </a:xfrm>
              <a:custGeom>
                <a:avLst/>
                <a:gdLst>
                  <a:gd name="T0" fmla="*/ 0 w 1725"/>
                  <a:gd name="T1" fmla="*/ 0 h 73"/>
                  <a:gd name="T2" fmla="*/ 0 w 1725"/>
                  <a:gd name="T3" fmla="*/ 73 h 73"/>
                  <a:gd name="T4" fmla="*/ 1725 w 1725"/>
                  <a:gd name="T5" fmla="*/ 73 h 73"/>
                  <a:gd name="T6" fmla="*/ 1725 w 1725"/>
                  <a:gd name="T7" fmla="*/ 71 h 73"/>
                  <a:gd name="T8" fmla="*/ 1725 w 1725"/>
                  <a:gd name="T9" fmla="*/ 0 h 73"/>
                  <a:gd name="T10" fmla="*/ 0 w 1725"/>
                  <a:gd name="T11" fmla="*/ 0 h 73"/>
                </a:gdLst>
                <a:ahLst/>
                <a:cxnLst>
                  <a:cxn ang="0">
                    <a:pos x="T0" y="T1"/>
                  </a:cxn>
                  <a:cxn ang="0">
                    <a:pos x="T2" y="T3"/>
                  </a:cxn>
                  <a:cxn ang="0">
                    <a:pos x="T4" y="T5"/>
                  </a:cxn>
                  <a:cxn ang="0">
                    <a:pos x="T6" y="T7"/>
                  </a:cxn>
                  <a:cxn ang="0">
                    <a:pos x="T8" y="T9"/>
                  </a:cxn>
                  <a:cxn ang="0">
                    <a:pos x="T10" y="T11"/>
                  </a:cxn>
                </a:cxnLst>
                <a:rect l="0" t="0" r="r" b="b"/>
                <a:pathLst>
                  <a:path w="1725" h="73">
                    <a:moveTo>
                      <a:pt x="0" y="0"/>
                    </a:moveTo>
                    <a:lnTo>
                      <a:pt x="0" y="73"/>
                    </a:lnTo>
                    <a:lnTo>
                      <a:pt x="1725" y="73"/>
                    </a:lnTo>
                    <a:lnTo>
                      <a:pt x="1725" y="71"/>
                    </a:lnTo>
                    <a:lnTo>
                      <a:pt x="1725" y="0"/>
                    </a:lnTo>
                    <a:lnTo>
                      <a:pt x="0" y="0"/>
                    </a:lnTo>
                    <a:close/>
                  </a:path>
                </a:pathLst>
              </a:custGeom>
              <a:solidFill>
                <a:srgbClr val="F49D16"/>
              </a:solidFill>
              <a:ln>
                <a:solidFill>
                  <a:srgbClr val="F49D16"/>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1" name="Freeform 258">
                <a:extLst>
                  <a:ext uri="{FF2B5EF4-FFF2-40B4-BE49-F238E27FC236}">
                    <a16:creationId xmlns:a16="http://schemas.microsoft.com/office/drawing/2014/main" id="{3D1FC125-1A6E-8CE5-7145-AC536A7D6D53}"/>
                  </a:ext>
                </a:extLst>
              </p:cNvPr>
              <p:cNvSpPr>
                <a:spLocks/>
              </p:cNvSpPr>
              <p:nvPr/>
            </p:nvSpPr>
            <p:spPr bwMode="auto">
              <a:xfrm>
                <a:off x="9536906" y="3152679"/>
                <a:ext cx="176213" cy="138113"/>
              </a:xfrm>
              <a:custGeom>
                <a:avLst/>
                <a:gdLst>
                  <a:gd name="T0" fmla="*/ 0 w 111"/>
                  <a:gd name="T1" fmla="*/ 0 h 87"/>
                  <a:gd name="T2" fmla="*/ 0 w 111"/>
                  <a:gd name="T3" fmla="*/ 87 h 87"/>
                  <a:gd name="T4" fmla="*/ 111 w 111"/>
                  <a:gd name="T5" fmla="*/ 42 h 87"/>
                  <a:gd name="T6" fmla="*/ 0 w 111"/>
                  <a:gd name="T7" fmla="*/ 0 h 87"/>
                </a:gdLst>
                <a:ahLst/>
                <a:cxnLst>
                  <a:cxn ang="0">
                    <a:pos x="T0" y="T1"/>
                  </a:cxn>
                  <a:cxn ang="0">
                    <a:pos x="T2" y="T3"/>
                  </a:cxn>
                  <a:cxn ang="0">
                    <a:pos x="T4" y="T5"/>
                  </a:cxn>
                  <a:cxn ang="0">
                    <a:pos x="T6" y="T7"/>
                  </a:cxn>
                </a:cxnLst>
                <a:rect l="0" t="0" r="r" b="b"/>
                <a:pathLst>
                  <a:path w="111" h="87">
                    <a:moveTo>
                      <a:pt x="0" y="0"/>
                    </a:moveTo>
                    <a:lnTo>
                      <a:pt x="0" y="87"/>
                    </a:lnTo>
                    <a:lnTo>
                      <a:pt x="111" y="42"/>
                    </a:lnTo>
                    <a:lnTo>
                      <a:pt x="0" y="0"/>
                    </a:lnTo>
                    <a:close/>
                  </a:path>
                </a:pathLst>
              </a:custGeom>
              <a:solidFill>
                <a:srgbClr val="515869"/>
              </a:solidFill>
              <a:ln>
                <a:solidFill>
                  <a:srgbClr val="2D3E50"/>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2" name="Freeform 259">
                <a:extLst>
                  <a:ext uri="{FF2B5EF4-FFF2-40B4-BE49-F238E27FC236}">
                    <a16:creationId xmlns:a16="http://schemas.microsoft.com/office/drawing/2014/main" id="{E0601253-32C4-87BA-36EB-EB89900468E6}"/>
                  </a:ext>
                </a:extLst>
              </p:cNvPr>
              <p:cNvSpPr>
                <a:spLocks/>
              </p:cNvSpPr>
              <p:nvPr/>
            </p:nvSpPr>
            <p:spPr bwMode="auto">
              <a:xfrm>
                <a:off x="9255919" y="3039967"/>
                <a:ext cx="280987" cy="363538"/>
              </a:xfrm>
              <a:custGeom>
                <a:avLst/>
                <a:gdLst>
                  <a:gd name="T0" fmla="*/ 144 w 177"/>
                  <a:gd name="T1" fmla="*/ 56 h 227"/>
                  <a:gd name="T2" fmla="*/ 0 w 177"/>
                  <a:gd name="T3" fmla="*/ 0 h 227"/>
                  <a:gd name="T4" fmla="*/ 0 w 177"/>
                  <a:gd name="T5" fmla="*/ 0 h 227"/>
                  <a:gd name="T6" fmla="*/ 0 w 177"/>
                  <a:gd name="T7" fmla="*/ 68 h 227"/>
                  <a:gd name="T8" fmla="*/ 0 w 177"/>
                  <a:gd name="T9" fmla="*/ 113 h 227"/>
                  <a:gd name="T10" fmla="*/ 0 w 177"/>
                  <a:gd name="T11" fmla="*/ 156 h 227"/>
                  <a:gd name="T12" fmla="*/ 0 w 177"/>
                  <a:gd name="T13" fmla="*/ 227 h 227"/>
                  <a:gd name="T14" fmla="*/ 144 w 177"/>
                  <a:gd name="T15" fmla="*/ 170 h 227"/>
                  <a:gd name="T16" fmla="*/ 177 w 177"/>
                  <a:gd name="T17" fmla="*/ 158 h 227"/>
                  <a:gd name="T18" fmla="*/ 177 w 177"/>
                  <a:gd name="T19" fmla="*/ 71 h 227"/>
                  <a:gd name="T20" fmla="*/ 144 w 177"/>
                  <a:gd name="T21" fmla="*/ 5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7" h="227">
                    <a:moveTo>
                      <a:pt x="144" y="56"/>
                    </a:moveTo>
                    <a:lnTo>
                      <a:pt x="0" y="0"/>
                    </a:lnTo>
                    <a:lnTo>
                      <a:pt x="0" y="0"/>
                    </a:lnTo>
                    <a:lnTo>
                      <a:pt x="0" y="68"/>
                    </a:lnTo>
                    <a:lnTo>
                      <a:pt x="0" y="113"/>
                    </a:lnTo>
                    <a:lnTo>
                      <a:pt x="0" y="156"/>
                    </a:lnTo>
                    <a:lnTo>
                      <a:pt x="0" y="227"/>
                    </a:lnTo>
                    <a:lnTo>
                      <a:pt x="144" y="170"/>
                    </a:lnTo>
                    <a:lnTo>
                      <a:pt x="177" y="158"/>
                    </a:lnTo>
                    <a:lnTo>
                      <a:pt x="177" y="71"/>
                    </a:lnTo>
                    <a:lnTo>
                      <a:pt x="144" y="56"/>
                    </a:lnTo>
                    <a:close/>
                  </a:path>
                </a:pathLst>
              </a:custGeom>
              <a:solidFill>
                <a:srgbClr val="F2B479"/>
              </a:solidFill>
              <a:ln>
                <a:solidFill>
                  <a:srgbClr val="F2B479"/>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3" name="Rectangle 255">
                <a:extLst>
                  <a:ext uri="{FF2B5EF4-FFF2-40B4-BE49-F238E27FC236}">
                    <a16:creationId xmlns:a16="http://schemas.microsoft.com/office/drawing/2014/main" id="{1262DD12-3DDD-A2C1-743E-8927424ED662}"/>
                  </a:ext>
                </a:extLst>
              </p:cNvPr>
              <p:cNvSpPr>
                <a:spLocks noChangeArrowheads="1"/>
              </p:cNvSpPr>
              <p:nvPr/>
            </p:nvSpPr>
            <p:spPr bwMode="auto">
              <a:xfrm>
                <a:off x="5955506" y="3039967"/>
                <a:ext cx="292100" cy="363538"/>
              </a:xfrm>
              <a:prstGeom prst="rect">
                <a:avLst/>
              </a:prstGeom>
              <a:solidFill>
                <a:srgbClr val="ED7E80"/>
              </a:solidFill>
              <a:ln>
                <a:solidFill>
                  <a:srgbClr val="F29D8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sp>
            <p:nvSpPr>
              <p:cNvPr id="14" name="Freeform 256">
                <a:extLst>
                  <a:ext uri="{FF2B5EF4-FFF2-40B4-BE49-F238E27FC236}">
                    <a16:creationId xmlns:a16="http://schemas.microsoft.com/office/drawing/2014/main" id="{5B0A09AA-7E5A-822E-A3D2-64E568091DFF}"/>
                  </a:ext>
                </a:extLst>
              </p:cNvPr>
              <p:cNvSpPr>
                <a:spLocks/>
              </p:cNvSpPr>
              <p:nvPr/>
            </p:nvSpPr>
            <p:spPr bwMode="auto">
              <a:xfrm>
                <a:off x="6247606" y="3039967"/>
                <a:ext cx="269875" cy="363538"/>
              </a:xfrm>
              <a:custGeom>
                <a:avLst/>
                <a:gdLst>
                  <a:gd name="T0" fmla="*/ 0 w 170"/>
                  <a:gd name="T1" fmla="*/ 0 h 229"/>
                  <a:gd name="T2" fmla="*/ 0 w 170"/>
                  <a:gd name="T3" fmla="*/ 229 h 229"/>
                  <a:gd name="T4" fmla="*/ 170 w 170"/>
                  <a:gd name="T5" fmla="*/ 229 h 229"/>
                  <a:gd name="T6" fmla="*/ 170 w 170"/>
                  <a:gd name="T7" fmla="*/ 156 h 229"/>
                  <a:gd name="T8" fmla="*/ 170 w 170"/>
                  <a:gd name="T9" fmla="*/ 68 h 229"/>
                  <a:gd name="T10" fmla="*/ 170 w 170"/>
                  <a:gd name="T11" fmla="*/ 0 h 229"/>
                  <a:gd name="T12" fmla="*/ 0 w 170"/>
                  <a:gd name="T13" fmla="*/ 0 h 229"/>
                </a:gdLst>
                <a:ahLst/>
                <a:cxnLst>
                  <a:cxn ang="0">
                    <a:pos x="T0" y="T1"/>
                  </a:cxn>
                  <a:cxn ang="0">
                    <a:pos x="T2" y="T3"/>
                  </a:cxn>
                  <a:cxn ang="0">
                    <a:pos x="T4" y="T5"/>
                  </a:cxn>
                  <a:cxn ang="0">
                    <a:pos x="T6" y="T7"/>
                  </a:cxn>
                  <a:cxn ang="0">
                    <a:pos x="T8" y="T9"/>
                  </a:cxn>
                  <a:cxn ang="0">
                    <a:pos x="T10" y="T11"/>
                  </a:cxn>
                  <a:cxn ang="0">
                    <a:pos x="T12" y="T13"/>
                  </a:cxn>
                </a:cxnLst>
                <a:rect l="0" t="0" r="r" b="b"/>
                <a:pathLst>
                  <a:path w="170" h="229">
                    <a:moveTo>
                      <a:pt x="0" y="0"/>
                    </a:moveTo>
                    <a:lnTo>
                      <a:pt x="0" y="229"/>
                    </a:lnTo>
                    <a:lnTo>
                      <a:pt x="170" y="229"/>
                    </a:lnTo>
                    <a:lnTo>
                      <a:pt x="170" y="156"/>
                    </a:lnTo>
                    <a:lnTo>
                      <a:pt x="170" y="68"/>
                    </a:lnTo>
                    <a:lnTo>
                      <a:pt x="170" y="0"/>
                    </a:lnTo>
                    <a:lnTo>
                      <a:pt x="0" y="0"/>
                    </a:lnTo>
                    <a:close/>
                  </a:path>
                </a:pathLst>
              </a:custGeom>
              <a:solidFill>
                <a:srgbClr val="ABB8B8"/>
              </a:solidFill>
              <a:ln>
                <a:solidFill>
                  <a:srgbClr val="ABB8B8"/>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en-US" dirty="0">
                  <a:solidFill>
                    <a:prstClr val="black"/>
                  </a:solidFill>
                  <a:latin typeface="Calibri"/>
                </a:endParaRPr>
              </a:p>
            </p:txBody>
          </p:sp>
        </p:grpSp>
      </p:grpSp>
      <p:grpSp>
        <p:nvGrpSpPr>
          <p:cNvPr id="51" name="Gruppieren 156">
            <a:extLst>
              <a:ext uri="{FF2B5EF4-FFF2-40B4-BE49-F238E27FC236}">
                <a16:creationId xmlns:a16="http://schemas.microsoft.com/office/drawing/2014/main" id="{E9B2EF40-796A-2BAF-BE80-4C521FF15841}"/>
              </a:ext>
            </a:extLst>
          </p:cNvPr>
          <p:cNvGrpSpPr/>
          <p:nvPr/>
        </p:nvGrpSpPr>
        <p:grpSpPr>
          <a:xfrm>
            <a:off x="16086041" y="1747137"/>
            <a:ext cx="4992665" cy="5946179"/>
            <a:chOff x="7271906" y="1428376"/>
            <a:chExt cx="4202900" cy="6067086"/>
          </a:xfrm>
        </p:grpSpPr>
        <p:grpSp>
          <p:nvGrpSpPr>
            <p:cNvPr id="52" name="Gruppieren 157">
              <a:extLst>
                <a:ext uri="{FF2B5EF4-FFF2-40B4-BE49-F238E27FC236}">
                  <a16:creationId xmlns:a16="http://schemas.microsoft.com/office/drawing/2014/main" id="{E309313D-5482-2731-FD92-532E455A6E3C}"/>
                </a:ext>
              </a:extLst>
            </p:cNvPr>
            <p:cNvGrpSpPr/>
            <p:nvPr/>
          </p:nvGrpSpPr>
          <p:grpSpPr>
            <a:xfrm>
              <a:off x="7271906" y="1428376"/>
              <a:ext cx="4202900" cy="6067086"/>
              <a:chOff x="6282488" y="2030409"/>
              <a:chExt cx="6808977" cy="9829081"/>
            </a:xfrm>
            <a:solidFill>
              <a:srgbClr val="4D4D4D"/>
            </a:solidFill>
          </p:grpSpPr>
          <p:sp>
            <p:nvSpPr>
              <p:cNvPr id="61" name="Freeform 11">
                <a:extLst>
                  <a:ext uri="{FF2B5EF4-FFF2-40B4-BE49-F238E27FC236}">
                    <a16:creationId xmlns:a16="http://schemas.microsoft.com/office/drawing/2014/main" id="{368BDAA0-444E-133A-EA62-ED7A246FFE02}"/>
                  </a:ext>
                </a:extLst>
              </p:cNvPr>
              <p:cNvSpPr>
                <a:spLocks/>
              </p:cNvSpPr>
              <p:nvPr/>
            </p:nvSpPr>
            <p:spPr bwMode="auto">
              <a:xfrm flipH="1">
                <a:off x="6282488" y="2030409"/>
                <a:ext cx="6808977" cy="9829081"/>
              </a:xfrm>
              <a:custGeom>
                <a:avLst/>
                <a:gdLst>
                  <a:gd name="T0" fmla="*/ 264 w 356"/>
                  <a:gd name="T1" fmla="*/ 490 h 490"/>
                  <a:gd name="T2" fmla="*/ 209 w 356"/>
                  <a:gd name="T3" fmla="*/ 432 h 490"/>
                  <a:gd name="T4" fmla="*/ 224 w 356"/>
                  <a:gd name="T5" fmla="*/ 374 h 490"/>
                  <a:gd name="T6" fmla="*/ 300 w 356"/>
                  <a:gd name="T7" fmla="*/ 339 h 490"/>
                  <a:gd name="T8" fmla="*/ 303 w 356"/>
                  <a:gd name="T9" fmla="*/ 315 h 490"/>
                  <a:gd name="T10" fmla="*/ 313 w 356"/>
                  <a:gd name="T11" fmla="*/ 290 h 490"/>
                  <a:gd name="T12" fmla="*/ 313 w 356"/>
                  <a:gd name="T13" fmla="*/ 279 h 490"/>
                  <a:gd name="T14" fmla="*/ 345 w 356"/>
                  <a:gd name="T15" fmla="*/ 260 h 490"/>
                  <a:gd name="T16" fmla="*/ 311 w 356"/>
                  <a:gd name="T17" fmla="*/ 208 h 490"/>
                  <a:gd name="T18" fmla="*/ 316 w 356"/>
                  <a:gd name="T19" fmla="*/ 179 h 490"/>
                  <a:gd name="T20" fmla="*/ 268 w 356"/>
                  <a:gd name="T21" fmla="*/ 65 h 490"/>
                  <a:gd name="T22" fmla="*/ 86 w 356"/>
                  <a:gd name="T23" fmla="*/ 53 h 490"/>
                  <a:gd name="T24" fmla="*/ 15 w 356"/>
                  <a:gd name="T25" fmla="*/ 230 h 490"/>
                  <a:gd name="T26" fmla="*/ 67 w 356"/>
                  <a:gd name="T27" fmla="*/ 317 h 490"/>
                  <a:gd name="T28" fmla="*/ 50 w 356"/>
                  <a:gd name="T29" fmla="*/ 397 h 490"/>
                  <a:gd name="T30" fmla="*/ 13 w 356"/>
                  <a:gd name="T31" fmla="*/ 481 h 490"/>
                  <a:gd name="T32" fmla="*/ 13 w 356"/>
                  <a:gd name="T33" fmla="*/ 486 h 490"/>
                  <a:gd name="T34" fmla="*/ 264 w 356"/>
                  <a:gd name="T35" fmla="*/ 490 h 490"/>
                  <a:gd name="connsiteX0" fmla="*/ 7051 w 9376"/>
                  <a:gd name="connsiteY0" fmla="*/ 9343 h 9343"/>
                  <a:gd name="connsiteX1" fmla="*/ 5506 w 9376"/>
                  <a:gd name="connsiteY1" fmla="*/ 8159 h 9343"/>
                  <a:gd name="connsiteX2" fmla="*/ 5927 w 9376"/>
                  <a:gd name="connsiteY2" fmla="*/ 6976 h 9343"/>
                  <a:gd name="connsiteX3" fmla="*/ 8062 w 9376"/>
                  <a:gd name="connsiteY3" fmla="*/ 6261 h 9343"/>
                  <a:gd name="connsiteX4" fmla="*/ 8146 w 9376"/>
                  <a:gd name="connsiteY4" fmla="*/ 5772 h 9343"/>
                  <a:gd name="connsiteX5" fmla="*/ 8427 w 9376"/>
                  <a:gd name="connsiteY5" fmla="*/ 5261 h 9343"/>
                  <a:gd name="connsiteX6" fmla="*/ 8427 w 9376"/>
                  <a:gd name="connsiteY6" fmla="*/ 5037 h 9343"/>
                  <a:gd name="connsiteX7" fmla="*/ 9326 w 9376"/>
                  <a:gd name="connsiteY7" fmla="*/ 4649 h 9343"/>
                  <a:gd name="connsiteX8" fmla="*/ 8371 w 9376"/>
                  <a:gd name="connsiteY8" fmla="*/ 3588 h 9343"/>
                  <a:gd name="connsiteX9" fmla="*/ 8511 w 9376"/>
                  <a:gd name="connsiteY9" fmla="*/ 2996 h 9343"/>
                  <a:gd name="connsiteX10" fmla="*/ 7163 w 9376"/>
                  <a:gd name="connsiteY10" fmla="*/ 670 h 9343"/>
                  <a:gd name="connsiteX11" fmla="*/ 2051 w 9376"/>
                  <a:gd name="connsiteY11" fmla="*/ 425 h 9343"/>
                  <a:gd name="connsiteX12" fmla="*/ 56 w 9376"/>
                  <a:gd name="connsiteY12" fmla="*/ 4037 h 9343"/>
                  <a:gd name="connsiteX13" fmla="*/ 1517 w 9376"/>
                  <a:gd name="connsiteY13" fmla="*/ 5812 h 9343"/>
                  <a:gd name="connsiteX14" fmla="*/ 1039 w 9376"/>
                  <a:gd name="connsiteY14" fmla="*/ 7445 h 9343"/>
                  <a:gd name="connsiteX15" fmla="*/ 0 w 9376"/>
                  <a:gd name="connsiteY15" fmla="*/ 9159 h 9343"/>
                  <a:gd name="connsiteX16" fmla="*/ 0 w 9376"/>
                  <a:gd name="connsiteY16" fmla="*/ 9261 h 9343"/>
                  <a:gd name="connsiteX17" fmla="*/ 7051 w 9376"/>
                  <a:gd name="connsiteY17" fmla="*/ 9343 h 9343"/>
                  <a:gd name="connsiteX0" fmla="*/ 7520 w 10000"/>
                  <a:gd name="connsiteY0" fmla="*/ 10000 h 10000"/>
                  <a:gd name="connsiteX1" fmla="*/ 5872 w 10000"/>
                  <a:gd name="connsiteY1" fmla="*/ 8733 h 10000"/>
                  <a:gd name="connsiteX2" fmla="*/ 6321 w 10000"/>
                  <a:gd name="connsiteY2" fmla="*/ 7467 h 10000"/>
                  <a:gd name="connsiteX3" fmla="*/ 8599 w 10000"/>
                  <a:gd name="connsiteY3" fmla="*/ 6701 h 10000"/>
                  <a:gd name="connsiteX4" fmla="*/ 8688 w 10000"/>
                  <a:gd name="connsiteY4" fmla="*/ 6178 h 10000"/>
                  <a:gd name="connsiteX5" fmla="*/ 8988 w 10000"/>
                  <a:gd name="connsiteY5" fmla="*/ 5631 h 10000"/>
                  <a:gd name="connsiteX6" fmla="*/ 8988 w 10000"/>
                  <a:gd name="connsiteY6" fmla="*/ 5391 h 10000"/>
                  <a:gd name="connsiteX7" fmla="*/ 9947 w 10000"/>
                  <a:gd name="connsiteY7" fmla="*/ 4976 h 10000"/>
                  <a:gd name="connsiteX8" fmla="*/ 8928 w 10000"/>
                  <a:gd name="connsiteY8" fmla="*/ 3840 h 10000"/>
                  <a:gd name="connsiteX9" fmla="*/ 9077 w 10000"/>
                  <a:gd name="connsiteY9" fmla="*/ 3207 h 10000"/>
                  <a:gd name="connsiteX10" fmla="*/ 7640 w 10000"/>
                  <a:gd name="connsiteY10" fmla="*/ 717 h 10000"/>
                  <a:gd name="connsiteX11" fmla="*/ 2188 w 10000"/>
                  <a:gd name="connsiteY11" fmla="*/ 455 h 10000"/>
                  <a:gd name="connsiteX12" fmla="*/ 60 w 10000"/>
                  <a:gd name="connsiteY12" fmla="*/ 4321 h 10000"/>
                  <a:gd name="connsiteX13" fmla="*/ 1618 w 10000"/>
                  <a:gd name="connsiteY13" fmla="*/ 6221 h 10000"/>
                  <a:gd name="connsiteX14" fmla="*/ 1108 w 10000"/>
                  <a:gd name="connsiteY14" fmla="*/ 7969 h 10000"/>
                  <a:gd name="connsiteX15" fmla="*/ 0 w 10000"/>
                  <a:gd name="connsiteY15" fmla="*/ 9803 h 10000"/>
                  <a:gd name="connsiteX16" fmla="*/ 0 w 10000"/>
                  <a:gd name="connsiteY16" fmla="*/ 9912 h 10000"/>
                  <a:gd name="connsiteX17" fmla="*/ 7520 w 10000"/>
                  <a:gd name="connsiteY17" fmla="*/ 10000 h 10000"/>
                  <a:gd name="connsiteX0" fmla="*/ 7520 w 10000"/>
                  <a:gd name="connsiteY0" fmla="*/ 10000 h 10000"/>
                  <a:gd name="connsiteX1" fmla="*/ 5872 w 10000"/>
                  <a:gd name="connsiteY1" fmla="*/ 8733 h 10000"/>
                  <a:gd name="connsiteX2" fmla="*/ 6321 w 10000"/>
                  <a:gd name="connsiteY2" fmla="*/ 7467 h 10000"/>
                  <a:gd name="connsiteX3" fmla="*/ 8599 w 10000"/>
                  <a:gd name="connsiteY3" fmla="*/ 6701 h 10000"/>
                  <a:gd name="connsiteX4" fmla="*/ 8688 w 10000"/>
                  <a:gd name="connsiteY4" fmla="*/ 6178 h 10000"/>
                  <a:gd name="connsiteX5" fmla="*/ 8988 w 10000"/>
                  <a:gd name="connsiteY5" fmla="*/ 5631 h 10000"/>
                  <a:gd name="connsiteX6" fmla="*/ 8988 w 10000"/>
                  <a:gd name="connsiteY6" fmla="*/ 5391 h 10000"/>
                  <a:gd name="connsiteX7" fmla="*/ 9947 w 10000"/>
                  <a:gd name="connsiteY7" fmla="*/ 4976 h 10000"/>
                  <a:gd name="connsiteX8" fmla="*/ 8928 w 10000"/>
                  <a:gd name="connsiteY8" fmla="*/ 3840 h 10000"/>
                  <a:gd name="connsiteX9" fmla="*/ 9077 w 10000"/>
                  <a:gd name="connsiteY9" fmla="*/ 3207 h 10000"/>
                  <a:gd name="connsiteX10" fmla="*/ 7640 w 10000"/>
                  <a:gd name="connsiteY10" fmla="*/ 717 h 10000"/>
                  <a:gd name="connsiteX11" fmla="*/ 2188 w 10000"/>
                  <a:gd name="connsiteY11" fmla="*/ 455 h 10000"/>
                  <a:gd name="connsiteX12" fmla="*/ 60 w 10000"/>
                  <a:gd name="connsiteY12" fmla="*/ 4321 h 10000"/>
                  <a:gd name="connsiteX13" fmla="*/ 1618 w 10000"/>
                  <a:gd name="connsiteY13" fmla="*/ 6221 h 10000"/>
                  <a:gd name="connsiteX14" fmla="*/ 1108 w 10000"/>
                  <a:gd name="connsiteY14" fmla="*/ 7969 h 10000"/>
                  <a:gd name="connsiteX15" fmla="*/ 0 w 10000"/>
                  <a:gd name="connsiteY15" fmla="*/ 9803 h 10000"/>
                  <a:gd name="connsiteX16" fmla="*/ 0 w 10000"/>
                  <a:gd name="connsiteY16" fmla="*/ 9912 h 10000"/>
                  <a:gd name="connsiteX17" fmla="*/ 7520 w 10000"/>
                  <a:gd name="connsiteY17" fmla="*/ 10000 h 10000"/>
                  <a:gd name="connsiteX0" fmla="*/ 7520 w 10000"/>
                  <a:gd name="connsiteY0" fmla="*/ 10000 h 10000"/>
                  <a:gd name="connsiteX1" fmla="*/ 5872 w 10000"/>
                  <a:gd name="connsiteY1" fmla="*/ 8733 h 10000"/>
                  <a:gd name="connsiteX2" fmla="*/ 6321 w 10000"/>
                  <a:gd name="connsiteY2" fmla="*/ 7467 h 10000"/>
                  <a:gd name="connsiteX3" fmla="*/ 8599 w 10000"/>
                  <a:gd name="connsiteY3" fmla="*/ 6701 h 10000"/>
                  <a:gd name="connsiteX4" fmla="*/ 8688 w 10000"/>
                  <a:gd name="connsiteY4" fmla="*/ 6178 h 10000"/>
                  <a:gd name="connsiteX5" fmla="*/ 8988 w 10000"/>
                  <a:gd name="connsiteY5" fmla="*/ 5631 h 10000"/>
                  <a:gd name="connsiteX6" fmla="*/ 8988 w 10000"/>
                  <a:gd name="connsiteY6" fmla="*/ 5391 h 10000"/>
                  <a:gd name="connsiteX7" fmla="*/ 9947 w 10000"/>
                  <a:gd name="connsiteY7" fmla="*/ 4976 h 10000"/>
                  <a:gd name="connsiteX8" fmla="*/ 8928 w 10000"/>
                  <a:gd name="connsiteY8" fmla="*/ 3840 h 10000"/>
                  <a:gd name="connsiteX9" fmla="*/ 9077 w 10000"/>
                  <a:gd name="connsiteY9" fmla="*/ 3207 h 10000"/>
                  <a:gd name="connsiteX10" fmla="*/ 7640 w 10000"/>
                  <a:gd name="connsiteY10" fmla="*/ 717 h 10000"/>
                  <a:gd name="connsiteX11" fmla="*/ 2188 w 10000"/>
                  <a:gd name="connsiteY11" fmla="*/ 455 h 10000"/>
                  <a:gd name="connsiteX12" fmla="*/ 60 w 10000"/>
                  <a:gd name="connsiteY12" fmla="*/ 4321 h 10000"/>
                  <a:gd name="connsiteX13" fmla="*/ 1618 w 10000"/>
                  <a:gd name="connsiteY13" fmla="*/ 6221 h 10000"/>
                  <a:gd name="connsiteX14" fmla="*/ 1108 w 10000"/>
                  <a:gd name="connsiteY14" fmla="*/ 7969 h 10000"/>
                  <a:gd name="connsiteX15" fmla="*/ 0 w 10000"/>
                  <a:gd name="connsiteY15" fmla="*/ 9803 h 10000"/>
                  <a:gd name="connsiteX16" fmla="*/ 0 w 10000"/>
                  <a:gd name="connsiteY16" fmla="*/ 9912 h 10000"/>
                  <a:gd name="connsiteX17" fmla="*/ 7520 w 10000"/>
                  <a:gd name="connsiteY17" fmla="*/ 10000 h 10000"/>
                  <a:gd name="connsiteX0" fmla="*/ 7520 w 10000"/>
                  <a:gd name="connsiteY0" fmla="*/ 10000 h 10000"/>
                  <a:gd name="connsiteX1" fmla="*/ 5872 w 10000"/>
                  <a:gd name="connsiteY1" fmla="*/ 8733 h 10000"/>
                  <a:gd name="connsiteX2" fmla="*/ 6321 w 10000"/>
                  <a:gd name="connsiteY2" fmla="*/ 7467 h 10000"/>
                  <a:gd name="connsiteX3" fmla="*/ 8599 w 10000"/>
                  <a:gd name="connsiteY3" fmla="*/ 6701 h 10000"/>
                  <a:gd name="connsiteX4" fmla="*/ 8688 w 10000"/>
                  <a:gd name="connsiteY4" fmla="*/ 6178 h 10000"/>
                  <a:gd name="connsiteX5" fmla="*/ 8988 w 10000"/>
                  <a:gd name="connsiteY5" fmla="*/ 5631 h 10000"/>
                  <a:gd name="connsiteX6" fmla="*/ 8988 w 10000"/>
                  <a:gd name="connsiteY6" fmla="*/ 5391 h 10000"/>
                  <a:gd name="connsiteX7" fmla="*/ 9947 w 10000"/>
                  <a:gd name="connsiteY7" fmla="*/ 4976 h 10000"/>
                  <a:gd name="connsiteX8" fmla="*/ 8928 w 10000"/>
                  <a:gd name="connsiteY8" fmla="*/ 3840 h 10000"/>
                  <a:gd name="connsiteX9" fmla="*/ 9077 w 10000"/>
                  <a:gd name="connsiteY9" fmla="*/ 3207 h 10000"/>
                  <a:gd name="connsiteX10" fmla="*/ 7640 w 10000"/>
                  <a:gd name="connsiteY10" fmla="*/ 717 h 10000"/>
                  <a:gd name="connsiteX11" fmla="*/ 2188 w 10000"/>
                  <a:gd name="connsiteY11" fmla="*/ 455 h 10000"/>
                  <a:gd name="connsiteX12" fmla="*/ 60 w 10000"/>
                  <a:gd name="connsiteY12" fmla="*/ 4321 h 10000"/>
                  <a:gd name="connsiteX13" fmla="*/ 1618 w 10000"/>
                  <a:gd name="connsiteY13" fmla="*/ 6221 h 10000"/>
                  <a:gd name="connsiteX14" fmla="*/ 1108 w 10000"/>
                  <a:gd name="connsiteY14" fmla="*/ 7969 h 10000"/>
                  <a:gd name="connsiteX15" fmla="*/ 0 w 10000"/>
                  <a:gd name="connsiteY15" fmla="*/ 9803 h 10000"/>
                  <a:gd name="connsiteX16" fmla="*/ 0 w 10000"/>
                  <a:gd name="connsiteY16" fmla="*/ 9912 h 10000"/>
                  <a:gd name="connsiteX17" fmla="*/ 7520 w 10000"/>
                  <a:gd name="connsiteY17"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00" h="10000">
                    <a:moveTo>
                      <a:pt x="7520" y="10000"/>
                    </a:moveTo>
                    <a:lnTo>
                      <a:pt x="5872" y="8733"/>
                    </a:lnTo>
                    <a:lnTo>
                      <a:pt x="6321" y="7467"/>
                    </a:lnTo>
                    <a:cubicBezTo>
                      <a:pt x="6321" y="7467"/>
                      <a:pt x="9198" y="8514"/>
                      <a:pt x="8599" y="6701"/>
                    </a:cubicBezTo>
                    <a:cubicBezTo>
                      <a:pt x="8599" y="6701"/>
                      <a:pt x="9437" y="6265"/>
                      <a:pt x="8688" y="6178"/>
                    </a:cubicBezTo>
                    <a:cubicBezTo>
                      <a:pt x="8688" y="6178"/>
                      <a:pt x="9380" y="5986"/>
                      <a:pt x="8988" y="5631"/>
                    </a:cubicBezTo>
                    <a:cubicBezTo>
                      <a:pt x="8988" y="5631"/>
                      <a:pt x="8898" y="5522"/>
                      <a:pt x="8988" y="5391"/>
                    </a:cubicBezTo>
                    <a:cubicBezTo>
                      <a:pt x="8988" y="5391"/>
                      <a:pt x="10276" y="5347"/>
                      <a:pt x="9947" y="4976"/>
                    </a:cubicBezTo>
                    <a:cubicBezTo>
                      <a:pt x="9947" y="4976"/>
                      <a:pt x="9018" y="4037"/>
                      <a:pt x="8928" y="3840"/>
                    </a:cubicBezTo>
                    <a:cubicBezTo>
                      <a:pt x="8928" y="3840"/>
                      <a:pt x="8839" y="3643"/>
                      <a:pt x="9077" y="3207"/>
                    </a:cubicBezTo>
                    <a:cubicBezTo>
                      <a:pt x="9077" y="3207"/>
                      <a:pt x="9498" y="1372"/>
                      <a:pt x="7640" y="717"/>
                    </a:cubicBezTo>
                    <a:cubicBezTo>
                      <a:pt x="7640" y="717"/>
                      <a:pt x="4494" y="-703"/>
                      <a:pt x="2188" y="455"/>
                    </a:cubicBezTo>
                    <a:cubicBezTo>
                      <a:pt x="2188" y="455"/>
                      <a:pt x="-389" y="1744"/>
                      <a:pt x="60" y="4321"/>
                    </a:cubicBezTo>
                    <a:cubicBezTo>
                      <a:pt x="60" y="4321"/>
                      <a:pt x="-30" y="4823"/>
                      <a:pt x="1618" y="6221"/>
                    </a:cubicBezTo>
                    <a:cubicBezTo>
                      <a:pt x="1618" y="6221"/>
                      <a:pt x="1858" y="6964"/>
                      <a:pt x="1108" y="7969"/>
                    </a:cubicBezTo>
                    <a:cubicBezTo>
                      <a:pt x="1108" y="7969"/>
                      <a:pt x="90" y="9389"/>
                      <a:pt x="0" y="9803"/>
                    </a:cubicBezTo>
                    <a:lnTo>
                      <a:pt x="0" y="9912"/>
                    </a:lnTo>
                    <a:lnTo>
                      <a:pt x="7520" y="1000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dirty="0">
                  <a:solidFill>
                    <a:prstClr val="black"/>
                  </a:solidFill>
                  <a:latin typeface="Calibri"/>
                  <a:cs typeface="+mn-cs"/>
                </a:endParaRPr>
              </a:p>
            </p:txBody>
          </p:sp>
          <p:sp>
            <p:nvSpPr>
              <p:cNvPr id="62" name="Freeform 6">
                <a:extLst>
                  <a:ext uri="{FF2B5EF4-FFF2-40B4-BE49-F238E27FC236}">
                    <a16:creationId xmlns:a16="http://schemas.microsoft.com/office/drawing/2014/main" id="{0D98822B-BD2E-4688-77E7-8DC010CAF087}"/>
                  </a:ext>
                </a:extLst>
              </p:cNvPr>
              <p:cNvSpPr>
                <a:spLocks/>
              </p:cNvSpPr>
              <p:nvPr/>
            </p:nvSpPr>
            <p:spPr bwMode="auto">
              <a:xfrm rot="20681265">
                <a:off x="6995541" y="2367336"/>
                <a:ext cx="5740368" cy="5013814"/>
              </a:xfrm>
              <a:custGeom>
                <a:avLst/>
                <a:gdLst>
                  <a:gd name="T0" fmla="*/ 744 w 1652"/>
                  <a:gd name="T1" fmla="*/ 1019 h 1443"/>
                  <a:gd name="T2" fmla="*/ 401 w 1652"/>
                  <a:gd name="T3" fmla="*/ 958 h 1443"/>
                  <a:gd name="T4" fmla="*/ 325 w 1652"/>
                  <a:gd name="T5" fmla="*/ 843 h 1443"/>
                  <a:gd name="T6" fmla="*/ 300 w 1652"/>
                  <a:gd name="T7" fmla="*/ 799 h 1443"/>
                  <a:gd name="T8" fmla="*/ 80 w 1652"/>
                  <a:gd name="T9" fmla="*/ 638 h 1443"/>
                  <a:gd name="T10" fmla="*/ 40 w 1652"/>
                  <a:gd name="T11" fmla="*/ 488 h 1443"/>
                  <a:gd name="T12" fmla="*/ 48 w 1652"/>
                  <a:gd name="T13" fmla="*/ 395 h 1443"/>
                  <a:gd name="T14" fmla="*/ 73 w 1652"/>
                  <a:gd name="T15" fmla="*/ 330 h 1443"/>
                  <a:gd name="T16" fmla="*/ 139 w 1652"/>
                  <a:gd name="T17" fmla="*/ 266 h 1443"/>
                  <a:gd name="T18" fmla="*/ 337 w 1652"/>
                  <a:gd name="T19" fmla="*/ 123 h 1443"/>
                  <a:gd name="T20" fmla="*/ 579 w 1652"/>
                  <a:gd name="T21" fmla="*/ 48 h 1443"/>
                  <a:gd name="T22" fmla="*/ 752 w 1652"/>
                  <a:gd name="T23" fmla="*/ 30 h 1443"/>
                  <a:gd name="T24" fmla="*/ 932 w 1652"/>
                  <a:gd name="T25" fmla="*/ 51 h 1443"/>
                  <a:gd name="T26" fmla="*/ 1084 w 1652"/>
                  <a:gd name="T27" fmla="*/ 82 h 1443"/>
                  <a:gd name="T28" fmla="*/ 1307 w 1652"/>
                  <a:gd name="T29" fmla="*/ 207 h 1443"/>
                  <a:gd name="T30" fmla="*/ 1359 w 1652"/>
                  <a:gd name="T31" fmla="*/ 271 h 1443"/>
                  <a:gd name="T32" fmla="*/ 1465 w 1652"/>
                  <a:gd name="T33" fmla="*/ 432 h 1443"/>
                  <a:gd name="T34" fmla="*/ 1532 w 1652"/>
                  <a:gd name="T35" fmla="*/ 532 h 1443"/>
                  <a:gd name="T36" fmla="*/ 1588 w 1652"/>
                  <a:gd name="T37" fmla="*/ 800 h 1443"/>
                  <a:gd name="T38" fmla="*/ 1572 w 1652"/>
                  <a:gd name="T39" fmla="*/ 918 h 1443"/>
                  <a:gd name="T40" fmla="*/ 1380 w 1652"/>
                  <a:gd name="T41" fmla="*/ 1038 h 1443"/>
                  <a:gd name="T42" fmla="*/ 1361 w 1652"/>
                  <a:gd name="T43" fmla="*/ 1102 h 1443"/>
                  <a:gd name="T44" fmla="*/ 996 w 1652"/>
                  <a:gd name="T45" fmla="*/ 1224 h 1443"/>
                  <a:gd name="T46" fmla="*/ 921 w 1652"/>
                  <a:gd name="T47" fmla="*/ 1318 h 1443"/>
                  <a:gd name="T48" fmla="*/ 817 w 1652"/>
                  <a:gd name="T49" fmla="*/ 1102 h 1443"/>
                  <a:gd name="T50" fmla="*/ 744 w 1652"/>
                  <a:gd name="T51" fmla="*/ 1019 h 1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52" h="1443">
                    <a:moveTo>
                      <a:pt x="744" y="1019"/>
                    </a:moveTo>
                    <a:cubicBezTo>
                      <a:pt x="744" y="1019"/>
                      <a:pt x="517" y="1068"/>
                      <a:pt x="401" y="958"/>
                    </a:cubicBezTo>
                    <a:cubicBezTo>
                      <a:pt x="401" y="958"/>
                      <a:pt x="305" y="923"/>
                      <a:pt x="325" y="843"/>
                    </a:cubicBezTo>
                    <a:cubicBezTo>
                      <a:pt x="325" y="843"/>
                      <a:pt x="295" y="816"/>
                      <a:pt x="300" y="799"/>
                    </a:cubicBezTo>
                    <a:cubicBezTo>
                      <a:pt x="300" y="799"/>
                      <a:pt x="99" y="783"/>
                      <a:pt x="80" y="638"/>
                    </a:cubicBezTo>
                    <a:cubicBezTo>
                      <a:pt x="80" y="638"/>
                      <a:pt x="0" y="564"/>
                      <a:pt x="40" y="488"/>
                    </a:cubicBezTo>
                    <a:cubicBezTo>
                      <a:pt x="40" y="488"/>
                      <a:pt x="0" y="458"/>
                      <a:pt x="48" y="395"/>
                    </a:cubicBezTo>
                    <a:cubicBezTo>
                      <a:pt x="48" y="395"/>
                      <a:pt x="68" y="356"/>
                      <a:pt x="73" y="330"/>
                    </a:cubicBezTo>
                    <a:cubicBezTo>
                      <a:pt x="73" y="330"/>
                      <a:pt x="91" y="275"/>
                      <a:pt x="139" y="266"/>
                    </a:cubicBezTo>
                    <a:cubicBezTo>
                      <a:pt x="139" y="266"/>
                      <a:pt x="267" y="87"/>
                      <a:pt x="337" y="123"/>
                    </a:cubicBezTo>
                    <a:cubicBezTo>
                      <a:pt x="337" y="123"/>
                      <a:pt x="461" y="11"/>
                      <a:pt x="579" y="48"/>
                    </a:cubicBezTo>
                    <a:cubicBezTo>
                      <a:pt x="579" y="48"/>
                      <a:pt x="677" y="0"/>
                      <a:pt x="752" y="30"/>
                    </a:cubicBezTo>
                    <a:cubicBezTo>
                      <a:pt x="752" y="30"/>
                      <a:pt x="857" y="2"/>
                      <a:pt x="932" y="51"/>
                    </a:cubicBezTo>
                    <a:cubicBezTo>
                      <a:pt x="932" y="51"/>
                      <a:pt x="1041" y="38"/>
                      <a:pt x="1084" y="82"/>
                    </a:cubicBezTo>
                    <a:cubicBezTo>
                      <a:pt x="1084" y="82"/>
                      <a:pt x="1267" y="100"/>
                      <a:pt x="1307" y="207"/>
                    </a:cubicBezTo>
                    <a:cubicBezTo>
                      <a:pt x="1307" y="207"/>
                      <a:pt x="1352" y="248"/>
                      <a:pt x="1359" y="271"/>
                    </a:cubicBezTo>
                    <a:cubicBezTo>
                      <a:pt x="1359" y="271"/>
                      <a:pt x="1473" y="334"/>
                      <a:pt x="1465" y="432"/>
                    </a:cubicBezTo>
                    <a:cubicBezTo>
                      <a:pt x="1465" y="432"/>
                      <a:pt x="1523" y="478"/>
                      <a:pt x="1532" y="532"/>
                    </a:cubicBezTo>
                    <a:cubicBezTo>
                      <a:pt x="1532" y="532"/>
                      <a:pt x="1652" y="691"/>
                      <a:pt x="1588" y="800"/>
                    </a:cubicBezTo>
                    <a:cubicBezTo>
                      <a:pt x="1588" y="800"/>
                      <a:pt x="1612" y="864"/>
                      <a:pt x="1572" y="918"/>
                    </a:cubicBezTo>
                    <a:cubicBezTo>
                      <a:pt x="1572" y="918"/>
                      <a:pt x="1489" y="1067"/>
                      <a:pt x="1380" y="1038"/>
                    </a:cubicBezTo>
                    <a:cubicBezTo>
                      <a:pt x="1380" y="1038"/>
                      <a:pt x="1401" y="1067"/>
                      <a:pt x="1361" y="1102"/>
                    </a:cubicBezTo>
                    <a:cubicBezTo>
                      <a:pt x="1361" y="1102"/>
                      <a:pt x="1359" y="1296"/>
                      <a:pt x="996" y="1224"/>
                    </a:cubicBezTo>
                    <a:cubicBezTo>
                      <a:pt x="996" y="1224"/>
                      <a:pt x="1111" y="1443"/>
                      <a:pt x="921" y="1318"/>
                    </a:cubicBezTo>
                    <a:cubicBezTo>
                      <a:pt x="921" y="1318"/>
                      <a:pt x="860" y="1134"/>
                      <a:pt x="817" y="1102"/>
                    </a:cubicBezTo>
                    <a:cubicBezTo>
                      <a:pt x="817" y="1102"/>
                      <a:pt x="735" y="1056"/>
                      <a:pt x="744" y="1019"/>
                    </a:cubicBezTo>
                    <a:close/>
                  </a:path>
                </a:pathLst>
              </a:custGeom>
              <a:solidFill>
                <a:srgbClr val="FEDA2A"/>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dirty="0">
                  <a:solidFill>
                    <a:prstClr val="black"/>
                  </a:solidFill>
                  <a:latin typeface="Calibri"/>
                  <a:cs typeface="+mn-cs"/>
                </a:endParaRPr>
              </a:p>
            </p:txBody>
          </p:sp>
        </p:grpSp>
        <p:sp>
          <p:nvSpPr>
            <p:cNvPr id="53" name="Textfeld 158">
              <a:extLst>
                <a:ext uri="{FF2B5EF4-FFF2-40B4-BE49-F238E27FC236}">
                  <a16:creationId xmlns:a16="http://schemas.microsoft.com/office/drawing/2014/main" id="{824068FE-AA11-7BA6-EFFA-44B539E1EAEB}"/>
                </a:ext>
              </a:extLst>
            </p:cNvPr>
            <p:cNvSpPr txBox="1"/>
            <p:nvPr/>
          </p:nvSpPr>
          <p:spPr>
            <a:xfrm>
              <a:off x="8184764" y="2412345"/>
              <a:ext cx="2326072" cy="471052"/>
            </a:xfrm>
            <a:prstGeom prst="rect">
              <a:avLst/>
            </a:prstGeom>
            <a:noFill/>
          </p:spPr>
          <p:txBody>
            <a:bodyPr wrap="square" rtlCol="0">
              <a:spAutoFit/>
            </a:bodyPr>
            <a:lstStyle/>
            <a:p>
              <a:pPr fontAlgn="auto">
                <a:spcBef>
                  <a:spcPts val="0"/>
                </a:spcBef>
                <a:spcAft>
                  <a:spcPts val="0"/>
                </a:spcAft>
              </a:pPr>
              <a:r>
                <a:rPr lang="de-DE" sz="2400" b="1" dirty="0">
                  <a:solidFill>
                    <a:srgbClr val="242250"/>
                  </a:solidFill>
                  <a:latin typeface="+mn-lt"/>
                  <a:cs typeface="+mn-cs"/>
                </a:rPr>
                <a:t>Emotion</a:t>
              </a:r>
              <a:endParaRPr lang="en-US" sz="2000" b="1" dirty="0">
                <a:solidFill>
                  <a:srgbClr val="242250"/>
                </a:solidFill>
                <a:latin typeface="+mn-lt"/>
                <a:cs typeface="+mn-cs"/>
              </a:endParaRPr>
            </a:p>
          </p:txBody>
        </p:sp>
        <p:sp>
          <p:nvSpPr>
            <p:cNvPr id="54" name="Textfeld 159">
              <a:extLst>
                <a:ext uri="{FF2B5EF4-FFF2-40B4-BE49-F238E27FC236}">
                  <a16:creationId xmlns:a16="http://schemas.microsoft.com/office/drawing/2014/main" id="{30D315C9-BAA3-99BD-3AA3-1BEC4B9357A1}"/>
                </a:ext>
              </a:extLst>
            </p:cNvPr>
            <p:cNvSpPr txBox="1"/>
            <p:nvPr/>
          </p:nvSpPr>
          <p:spPr>
            <a:xfrm>
              <a:off x="9407574" y="2492896"/>
              <a:ext cx="1781175" cy="369332"/>
            </a:xfrm>
            <a:prstGeom prst="rect">
              <a:avLst/>
            </a:prstGeom>
            <a:noFill/>
          </p:spPr>
          <p:txBody>
            <a:bodyPr wrap="square" rtlCol="0">
              <a:spAutoFit/>
            </a:bodyPr>
            <a:lstStyle/>
            <a:p>
              <a:pPr fontAlgn="auto">
                <a:spcBef>
                  <a:spcPts val="0"/>
                </a:spcBef>
                <a:spcAft>
                  <a:spcPts val="0"/>
                </a:spcAft>
              </a:pPr>
              <a:endParaRPr lang="en-US" dirty="0">
                <a:solidFill>
                  <a:srgbClr val="FFFFFF"/>
                </a:solidFill>
                <a:latin typeface="Calibri"/>
                <a:cs typeface="+mn-cs"/>
              </a:endParaRPr>
            </a:p>
          </p:txBody>
        </p:sp>
        <p:sp>
          <p:nvSpPr>
            <p:cNvPr id="56" name="Textfeld 164">
              <a:extLst>
                <a:ext uri="{FF2B5EF4-FFF2-40B4-BE49-F238E27FC236}">
                  <a16:creationId xmlns:a16="http://schemas.microsoft.com/office/drawing/2014/main" id="{0B92E0BA-83C2-7041-3349-81371FFC76B8}"/>
                </a:ext>
              </a:extLst>
            </p:cNvPr>
            <p:cNvSpPr txBox="1"/>
            <p:nvPr/>
          </p:nvSpPr>
          <p:spPr>
            <a:xfrm>
              <a:off x="9487843" y="2670041"/>
              <a:ext cx="1781174" cy="471052"/>
            </a:xfrm>
            <a:prstGeom prst="rect">
              <a:avLst/>
            </a:prstGeom>
            <a:noFill/>
          </p:spPr>
          <p:txBody>
            <a:bodyPr wrap="square" rtlCol="0">
              <a:spAutoFit/>
            </a:bodyPr>
            <a:lstStyle/>
            <a:p>
              <a:pPr fontAlgn="auto">
                <a:spcBef>
                  <a:spcPts val="0"/>
                </a:spcBef>
                <a:spcAft>
                  <a:spcPts val="0"/>
                </a:spcAft>
              </a:pPr>
              <a:r>
                <a:rPr lang="de-DE" sz="2400" b="1" dirty="0">
                  <a:solidFill>
                    <a:srgbClr val="242250"/>
                  </a:solidFill>
                  <a:latin typeface="+mj-lt"/>
                  <a:cs typeface="+mn-cs"/>
                </a:rPr>
                <a:t>Meat paradox</a:t>
              </a:r>
              <a:endParaRPr lang="en-US" sz="2400" b="1" dirty="0">
                <a:solidFill>
                  <a:srgbClr val="242250"/>
                </a:solidFill>
                <a:latin typeface="+mj-lt"/>
                <a:cs typeface="+mn-cs"/>
              </a:endParaRPr>
            </a:p>
          </p:txBody>
        </p:sp>
        <p:sp>
          <p:nvSpPr>
            <p:cNvPr id="57" name="Textfeld 165">
              <a:extLst>
                <a:ext uri="{FF2B5EF4-FFF2-40B4-BE49-F238E27FC236}">
                  <a16:creationId xmlns:a16="http://schemas.microsoft.com/office/drawing/2014/main" id="{3B5E854A-0098-ED6A-50C1-6EF9E8D01A50}"/>
                </a:ext>
              </a:extLst>
            </p:cNvPr>
            <p:cNvSpPr txBox="1"/>
            <p:nvPr/>
          </p:nvSpPr>
          <p:spPr>
            <a:xfrm>
              <a:off x="9211076" y="2004112"/>
              <a:ext cx="2138210" cy="533859"/>
            </a:xfrm>
            <a:prstGeom prst="rect">
              <a:avLst/>
            </a:prstGeom>
            <a:noFill/>
          </p:spPr>
          <p:txBody>
            <a:bodyPr wrap="none" rtlCol="0">
              <a:noAutofit/>
            </a:bodyPr>
            <a:lstStyle/>
            <a:p>
              <a:pPr fontAlgn="auto">
                <a:spcBef>
                  <a:spcPts val="0"/>
                </a:spcBef>
                <a:spcAft>
                  <a:spcPts val="0"/>
                </a:spcAft>
              </a:pPr>
              <a:r>
                <a:rPr lang="en-NZ" sz="2400" b="1" dirty="0">
                  <a:solidFill>
                    <a:srgbClr val="242250"/>
                  </a:solidFill>
                  <a:latin typeface="+mn-lt"/>
                  <a:cs typeface="+mn-cs"/>
                </a:rPr>
                <a:t>Ethics</a:t>
              </a:r>
              <a:endParaRPr lang="en-NZ" sz="2000" b="1" dirty="0">
                <a:solidFill>
                  <a:srgbClr val="242250"/>
                </a:solidFill>
                <a:latin typeface="+mn-lt"/>
                <a:cs typeface="+mn-cs"/>
              </a:endParaRPr>
            </a:p>
          </p:txBody>
        </p:sp>
        <p:sp>
          <p:nvSpPr>
            <p:cNvPr id="59" name="Textfeld 168">
              <a:extLst>
                <a:ext uri="{FF2B5EF4-FFF2-40B4-BE49-F238E27FC236}">
                  <a16:creationId xmlns:a16="http://schemas.microsoft.com/office/drawing/2014/main" id="{52F05EDD-8C25-A885-6152-9799848477E8}"/>
                </a:ext>
              </a:extLst>
            </p:cNvPr>
            <p:cNvSpPr txBox="1"/>
            <p:nvPr/>
          </p:nvSpPr>
          <p:spPr>
            <a:xfrm>
              <a:off x="8296819" y="3174197"/>
              <a:ext cx="2326072" cy="471052"/>
            </a:xfrm>
            <a:prstGeom prst="rect">
              <a:avLst/>
            </a:prstGeom>
            <a:noFill/>
          </p:spPr>
          <p:txBody>
            <a:bodyPr wrap="square" rtlCol="0">
              <a:spAutoFit/>
            </a:bodyPr>
            <a:lstStyle/>
            <a:p>
              <a:pPr fontAlgn="auto">
                <a:spcBef>
                  <a:spcPts val="0"/>
                </a:spcBef>
                <a:spcAft>
                  <a:spcPts val="0"/>
                </a:spcAft>
              </a:pPr>
              <a:r>
                <a:rPr lang="de-DE" sz="2400" b="1" dirty="0">
                  <a:solidFill>
                    <a:srgbClr val="242250"/>
                  </a:solidFill>
                  <a:latin typeface="+mj-lt"/>
                  <a:cs typeface="+mn-cs"/>
                </a:rPr>
                <a:t>Alternative meat</a:t>
              </a:r>
              <a:r>
                <a:rPr lang="de-DE" sz="2400" b="1" dirty="0">
                  <a:solidFill>
                    <a:srgbClr val="242250"/>
                  </a:solidFill>
                  <a:latin typeface="+mj-lt"/>
                </a:rPr>
                <a:t>s</a:t>
              </a:r>
              <a:endParaRPr lang="en-US" sz="2400" b="1" dirty="0">
                <a:solidFill>
                  <a:srgbClr val="242250"/>
                </a:solidFill>
                <a:latin typeface="+mj-lt"/>
                <a:cs typeface="+mn-cs"/>
              </a:endParaRPr>
            </a:p>
          </p:txBody>
        </p:sp>
      </p:grpSp>
      <p:sp>
        <p:nvSpPr>
          <p:cNvPr id="67" name="TextBox 66">
            <a:extLst>
              <a:ext uri="{FF2B5EF4-FFF2-40B4-BE49-F238E27FC236}">
                <a16:creationId xmlns:a16="http://schemas.microsoft.com/office/drawing/2014/main" id="{18202A67-E3F0-E465-344A-9585E38C6C24}"/>
              </a:ext>
            </a:extLst>
          </p:cNvPr>
          <p:cNvSpPr txBox="1"/>
          <p:nvPr/>
        </p:nvSpPr>
        <p:spPr>
          <a:xfrm>
            <a:off x="693492" y="11823442"/>
            <a:ext cx="6164508" cy="707886"/>
          </a:xfrm>
          <a:prstGeom prst="rect">
            <a:avLst/>
          </a:prstGeom>
          <a:noFill/>
        </p:spPr>
        <p:txBody>
          <a:bodyPr wrap="square" rtlCol="0">
            <a:spAutoFit/>
          </a:bodyPr>
          <a:lstStyle/>
          <a:p>
            <a:r>
              <a:rPr lang="en-NZ" sz="4000" dirty="0"/>
              <a:t>Source: Elo &amp; </a:t>
            </a:r>
            <a:r>
              <a:rPr lang="en-NZ" sz="4000" dirty="0" err="1"/>
              <a:t>Kyngäs</a:t>
            </a:r>
            <a:r>
              <a:rPr lang="en-NZ" sz="4000" dirty="0"/>
              <a:t> (2008)</a:t>
            </a:r>
            <a:endParaRPr lang="en-NZ" dirty="0"/>
          </a:p>
        </p:txBody>
      </p:sp>
      <p:sp>
        <p:nvSpPr>
          <p:cNvPr id="55" name="SlideNumberBadge">
            <a:extLst>
              <a:ext uri="{FF2B5EF4-FFF2-40B4-BE49-F238E27FC236}">
                <a16:creationId xmlns:a16="http://schemas.microsoft.com/office/drawing/2014/main" id="{1D45C534-7A2C-4FA7-B936-DF42911BE09D}"/>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5</a:t>
            </a:r>
          </a:p>
        </p:txBody>
      </p:sp>
      <p:sp>
        <p:nvSpPr>
          <p:cNvPr id="60" name="Trapezoid 59">
            <a:extLst>
              <a:ext uri="{FF2B5EF4-FFF2-40B4-BE49-F238E27FC236}">
                <a16:creationId xmlns:a16="http://schemas.microsoft.com/office/drawing/2014/main" id="{14D07FFB-9174-A56A-3E89-F658626C8958}"/>
              </a:ext>
            </a:extLst>
          </p:cNvPr>
          <p:cNvSpPr/>
          <p:nvPr/>
        </p:nvSpPr>
        <p:spPr>
          <a:xfrm rot="10800000">
            <a:off x="14202977" y="8435627"/>
            <a:ext cx="2673647" cy="475607"/>
          </a:xfrm>
          <a:prstGeom prst="trapezoid">
            <a:avLst>
              <a:gd name="adj" fmla="val 575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4" name="Rectangle: Top Corners One Rounded and One Snipped 63">
            <a:extLst>
              <a:ext uri="{FF2B5EF4-FFF2-40B4-BE49-F238E27FC236}">
                <a16:creationId xmlns:a16="http://schemas.microsoft.com/office/drawing/2014/main" id="{3A5083E0-4CCA-E642-8185-0CBBAA07CB83}"/>
              </a:ext>
            </a:extLst>
          </p:cNvPr>
          <p:cNvSpPr/>
          <p:nvPr/>
        </p:nvSpPr>
        <p:spPr>
          <a:xfrm>
            <a:off x="16895513" y="9092554"/>
            <a:ext cx="431437" cy="630621"/>
          </a:xfrm>
          <a:prstGeom prst="snipRoundRect">
            <a:avLst>
              <a:gd name="adj1" fmla="val 20242"/>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9" name="Rectangle: Top Corners One Rounded and One Snipped 68">
            <a:extLst>
              <a:ext uri="{FF2B5EF4-FFF2-40B4-BE49-F238E27FC236}">
                <a16:creationId xmlns:a16="http://schemas.microsoft.com/office/drawing/2014/main" id="{0C02D7FE-1DA5-3F7E-AD81-C2B0A1D4F42C}"/>
              </a:ext>
            </a:extLst>
          </p:cNvPr>
          <p:cNvSpPr/>
          <p:nvPr/>
        </p:nvSpPr>
        <p:spPr>
          <a:xfrm>
            <a:off x="17666178" y="9093429"/>
            <a:ext cx="425087" cy="630621"/>
          </a:xfrm>
          <a:prstGeom prst="snipRoundRect">
            <a:avLst>
              <a:gd name="adj1" fmla="val 2790"/>
              <a:gd name="adj2" fmla="val 104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nvGrpSpPr>
          <p:cNvPr id="33" name="Gruppieren 202">
            <a:extLst>
              <a:ext uri="{FF2B5EF4-FFF2-40B4-BE49-F238E27FC236}">
                <a16:creationId xmlns:a16="http://schemas.microsoft.com/office/drawing/2014/main" id="{ECB7E354-AE6D-C8F6-AA48-409F0A550762}"/>
              </a:ext>
            </a:extLst>
          </p:cNvPr>
          <p:cNvGrpSpPr/>
          <p:nvPr/>
        </p:nvGrpSpPr>
        <p:grpSpPr>
          <a:xfrm rot="3658837" flipV="1">
            <a:off x="16896018" y="8413057"/>
            <a:ext cx="1033653" cy="969863"/>
            <a:chOff x="1734291" y="961749"/>
            <a:chExt cx="5110729" cy="4754817"/>
          </a:xfrm>
        </p:grpSpPr>
        <p:grpSp>
          <p:nvGrpSpPr>
            <p:cNvPr id="34" name="Gruppieren 203">
              <a:extLst>
                <a:ext uri="{FF2B5EF4-FFF2-40B4-BE49-F238E27FC236}">
                  <a16:creationId xmlns:a16="http://schemas.microsoft.com/office/drawing/2014/main" id="{ACB11C37-893D-C76D-A221-48637263F543}"/>
                </a:ext>
              </a:extLst>
            </p:cNvPr>
            <p:cNvGrpSpPr/>
            <p:nvPr/>
          </p:nvGrpSpPr>
          <p:grpSpPr>
            <a:xfrm rot="20717747">
              <a:off x="1734291" y="961749"/>
              <a:ext cx="4224430" cy="4754817"/>
              <a:chOff x="4919663" y="1044575"/>
              <a:chExt cx="2516187" cy="2832100"/>
            </a:xfrm>
          </p:grpSpPr>
          <p:sp>
            <p:nvSpPr>
              <p:cNvPr id="41" name="Freeform 21">
                <a:extLst>
                  <a:ext uri="{FF2B5EF4-FFF2-40B4-BE49-F238E27FC236}">
                    <a16:creationId xmlns:a16="http://schemas.microsoft.com/office/drawing/2014/main" id="{9F1A05BA-9A96-2892-626B-52457EB31D50}"/>
                  </a:ext>
                </a:extLst>
              </p:cNvPr>
              <p:cNvSpPr>
                <a:spLocks noEditPoints="1"/>
              </p:cNvSpPr>
              <p:nvPr/>
            </p:nvSpPr>
            <p:spPr bwMode="auto">
              <a:xfrm>
                <a:off x="4919663" y="2076450"/>
                <a:ext cx="2516187" cy="1800225"/>
              </a:xfrm>
              <a:custGeom>
                <a:avLst/>
                <a:gdLst>
                  <a:gd name="T0" fmla="*/ 315 w 671"/>
                  <a:gd name="T1" fmla="*/ 476 h 480"/>
                  <a:gd name="T2" fmla="*/ 162 w 671"/>
                  <a:gd name="T3" fmla="*/ 330 h 480"/>
                  <a:gd name="T4" fmla="*/ 136 w 671"/>
                  <a:gd name="T5" fmla="*/ 264 h 480"/>
                  <a:gd name="T6" fmla="*/ 70 w 671"/>
                  <a:gd name="T7" fmla="*/ 258 h 480"/>
                  <a:gd name="T8" fmla="*/ 3 w 671"/>
                  <a:gd name="T9" fmla="*/ 221 h 480"/>
                  <a:gd name="T10" fmla="*/ 37 w 671"/>
                  <a:gd name="T11" fmla="*/ 169 h 480"/>
                  <a:gd name="T12" fmla="*/ 74 w 671"/>
                  <a:gd name="T13" fmla="*/ 173 h 480"/>
                  <a:gd name="T14" fmla="*/ 142 w 671"/>
                  <a:gd name="T15" fmla="*/ 257 h 480"/>
                  <a:gd name="T16" fmla="*/ 262 w 671"/>
                  <a:gd name="T17" fmla="*/ 295 h 480"/>
                  <a:gd name="T18" fmla="*/ 264 w 671"/>
                  <a:gd name="T19" fmla="*/ 296 h 480"/>
                  <a:gd name="T20" fmla="*/ 273 w 671"/>
                  <a:gd name="T21" fmla="*/ 300 h 480"/>
                  <a:gd name="T22" fmla="*/ 410 w 671"/>
                  <a:gd name="T23" fmla="*/ 306 h 480"/>
                  <a:gd name="T24" fmla="*/ 469 w 671"/>
                  <a:gd name="T25" fmla="*/ 107 h 480"/>
                  <a:gd name="T26" fmla="*/ 477 w 671"/>
                  <a:gd name="T27" fmla="*/ 106 h 480"/>
                  <a:gd name="T28" fmla="*/ 414 w 671"/>
                  <a:gd name="T29" fmla="*/ 312 h 480"/>
                  <a:gd name="T30" fmla="*/ 270 w 671"/>
                  <a:gd name="T31" fmla="*/ 307 h 480"/>
                  <a:gd name="T32" fmla="*/ 261 w 671"/>
                  <a:gd name="T33" fmla="*/ 303 h 480"/>
                  <a:gd name="T34" fmla="*/ 259 w 671"/>
                  <a:gd name="T35" fmla="*/ 302 h 480"/>
                  <a:gd name="T36" fmla="*/ 146 w 671"/>
                  <a:gd name="T37" fmla="*/ 266 h 480"/>
                  <a:gd name="T38" fmla="*/ 169 w 671"/>
                  <a:gd name="T39" fmla="*/ 328 h 480"/>
                  <a:gd name="T40" fmla="*/ 350 w 671"/>
                  <a:gd name="T41" fmla="*/ 465 h 480"/>
                  <a:gd name="T42" fmla="*/ 496 w 671"/>
                  <a:gd name="T43" fmla="*/ 332 h 480"/>
                  <a:gd name="T44" fmla="*/ 548 w 671"/>
                  <a:gd name="T45" fmla="*/ 247 h 480"/>
                  <a:gd name="T46" fmla="*/ 603 w 671"/>
                  <a:gd name="T47" fmla="*/ 235 h 480"/>
                  <a:gd name="T48" fmla="*/ 663 w 671"/>
                  <a:gd name="T49" fmla="*/ 217 h 480"/>
                  <a:gd name="T50" fmla="*/ 623 w 671"/>
                  <a:gd name="T51" fmla="*/ 190 h 480"/>
                  <a:gd name="T52" fmla="*/ 509 w 671"/>
                  <a:gd name="T53" fmla="*/ 87 h 480"/>
                  <a:gd name="T54" fmla="*/ 599 w 671"/>
                  <a:gd name="T55" fmla="*/ 0 h 480"/>
                  <a:gd name="T56" fmla="*/ 599 w 671"/>
                  <a:gd name="T57" fmla="*/ 8 h 480"/>
                  <a:gd name="T58" fmla="*/ 517 w 671"/>
                  <a:gd name="T59" fmla="*/ 86 h 480"/>
                  <a:gd name="T60" fmla="*/ 625 w 671"/>
                  <a:gd name="T61" fmla="*/ 182 h 480"/>
                  <a:gd name="T62" fmla="*/ 671 w 671"/>
                  <a:gd name="T63" fmla="*/ 217 h 480"/>
                  <a:gd name="T64" fmla="*/ 604 w 671"/>
                  <a:gd name="T65" fmla="*/ 243 h 480"/>
                  <a:gd name="T66" fmla="*/ 551 w 671"/>
                  <a:gd name="T67" fmla="*/ 254 h 480"/>
                  <a:gd name="T68" fmla="*/ 504 w 671"/>
                  <a:gd name="T69" fmla="*/ 334 h 480"/>
                  <a:gd name="T70" fmla="*/ 351 w 671"/>
                  <a:gd name="T71" fmla="*/ 473 h 480"/>
                  <a:gd name="T72" fmla="*/ 315 w 671"/>
                  <a:gd name="T73" fmla="*/ 476 h 480"/>
                  <a:gd name="T74" fmla="*/ 75 w 671"/>
                  <a:gd name="T75" fmla="*/ 250 h 480"/>
                  <a:gd name="T76" fmla="*/ 132 w 671"/>
                  <a:gd name="T77" fmla="*/ 255 h 480"/>
                  <a:gd name="T78" fmla="*/ 70 w 671"/>
                  <a:gd name="T79" fmla="*/ 180 h 480"/>
                  <a:gd name="T80" fmla="*/ 40 w 671"/>
                  <a:gd name="T81" fmla="*/ 177 h 480"/>
                  <a:gd name="T82" fmla="*/ 11 w 671"/>
                  <a:gd name="T83" fmla="*/ 220 h 480"/>
                  <a:gd name="T84" fmla="*/ 69 w 671"/>
                  <a:gd name="T85" fmla="*/ 250 h 480"/>
                  <a:gd name="T86" fmla="*/ 75 w 671"/>
                  <a:gd name="T87" fmla="*/ 25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1" h="480">
                    <a:moveTo>
                      <a:pt x="315" y="476"/>
                    </a:moveTo>
                    <a:cubicBezTo>
                      <a:pt x="225" y="476"/>
                      <a:pt x="190" y="423"/>
                      <a:pt x="162" y="330"/>
                    </a:cubicBezTo>
                    <a:cubicBezTo>
                      <a:pt x="154" y="306"/>
                      <a:pt x="146" y="284"/>
                      <a:pt x="136" y="264"/>
                    </a:cubicBezTo>
                    <a:cubicBezTo>
                      <a:pt x="115" y="260"/>
                      <a:pt x="93" y="258"/>
                      <a:pt x="70" y="258"/>
                    </a:cubicBezTo>
                    <a:cubicBezTo>
                      <a:pt x="32" y="259"/>
                      <a:pt x="8" y="245"/>
                      <a:pt x="3" y="221"/>
                    </a:cubicBezTo>
                    <a:cubicBezTo>
                      <a:pt x="0" y="200"/>
                      <a:pt x="15" y="177"/>
                      <a:pt x="37" y="169"/>
                    </a:cubicBezTo>
                    <a:cubicBezTo>
                      <a:pt x="49" y="165"/>
                      <a:pt x="61" y="167"/>
                      <a:pt x="74" y="173"/>
                    </a:cubicBezTo>
                    <a:cubicBezTo>
                      <a:pt x="97" y="185"/>
                      <a:pt x="121" y="215"/>
                      <a:pt x="142" y="257"/>
                    </a:cubicBezTo>
                    <a:cubicBezTo>
                      <a:pt x="192" y="266"/>
                      <a:pt x="235" y="284"/>
                      <a:pt x="262" y="295"/>
                    </a:cubicBezTo>
                    <a:cubicBezTo>
                      <a:pt x="264" y="296"/>
                      <a:pt x="264" y="296"/>
                      <a:pt x="264" y="296"/>
                    </a:cubicBezTo>
                    <a:cubicBezTo>
                      <a:pt x="267" y="297"/>
                      <a:pt x="270" y="298"/>
                      <a:pt x="273" y="300"/>
                    </a:cubicBezTo>
                    <a:cubicBezTo>
                      <a:pt x="310" y="315"/>
                      <a:pt x="361" y="337"/>
                      <a:pt x="410" y="306"/>
                    </a:cubicBezTo>
                    <a:cubicBezTo>
                      <a:pt x="465" y="271"/>
                      <a:pt x="473" y="211"/>
                      <a:pt x="469" y="107"/>
                    </a:cubicBezTo>
                    <a:cubicBezTo>
                      <a:pt x="477" y="106"/>
                      <a:pt x="477" y="106"/>
                      <a:pt x="477" y="106"/>
                    </a:cubicBezTo>
                    <a:cubicBezTo>
                      <a:pt x="481" y="214"/>
                      <a:pt x="473" y="275"/>
                      <a:pt x="414" y="312"/>
                    </a:cubicBezTo>
                    <a:cubicBezTo>
                      <a:pt x="362" y="346"/>
                      <a:pt x="308" y="323"/>
                      <a:pt x="270" y="307"/>
                    </a:cubicBezTo>
                    <a:cubicBezTo>
                      <a:pt x="267" y="306"/>
                      <a:pt x="264" y="305"/>
                      <a:pt x="261" y="303"/>
                    </a:cubicBezTo>
                    <a:cubicBezTo>
                      <a:pt x="259" y="302"/>
                      <a:pt x="259" y="302"/>
                      <a:pt x="259" y="302"/>
                    </a:cubicBezTo>
                    <a:cubicBezTo>
                      <a:pt x="233" y="292"/>
                      <a:pt x="193" y="275"/>
                      <a:pt x="146" y="266"/>
                    </a:cubicBezTo>
                    <a:cubicBezTo>
                      <a:pt x="154" y="284"/>
                      <a:pt x="162" y="305"/>
                      <a:pt x="169" y="328"/>
                    </a:cubicBezTo>
                    <a:cubicBezTo>
                      <a:pt x="201" y="430"/>
                      <a:pt x="237" y="480"/>
                      <a:pt x="350" y="465"/>
                    </a:cubicBezTo>
                    <a:cubicBezTo>
                      <a:pt x="462" y="451"/>
                      <a:pt x="487" y="387"/>
                      <a:pt x="496" y="332"/>
                    </a:cubicBezTo>
                    <a:cubicBezTo>
                      <a:pt x="505" y="279"/>
                      <a:pt x="516" y="261"/>
                      <a:pt x="548" y="247"/>
                    </a:cubicBezTo>
                    <a:cubicBezTo>
                      <a:pt x="560" y="241"/>
                      <a:pt x="581" y="238"/>
                      <a:pt x="603" y="235"/>
                    </a:cubicBezTo>
                    <a:cubicBezTo>
                      <a:pt x="627" y="231"/>
                      <a:pt x="663" y="226"/>
                      <a:pt x="663" y="217"/>
                    </a:cubicBezTo>
                    <a:cubicBezTo>
                      <a:pt x="663" y="203"/>
                      <a:pt x="633" y="193"/>
                      <a:pt x="623" y="190"/>
                    </a:cubicBezTo>
                    <a:cubicBezTo>
                      <a:pt x="618" y="189"/>
                      <a:pt x="512" y="165"/>
                      <a:pt x="509" y="87"/>
                    </a:cubicBezTo>
                    <a:cubicBezTo>
                      <a:pt x="507" y="8"/>
                      <a:pt x="598" y="0"/>
                      <a:pt x="599" y="0"/>
                    </a:cubicBezTo>
                    <a:cubicBezTo>
                      <a:pt x="599" y="8"/>
                      <a:pt x="599" y="8"/>
                      <a:pt x="599" y="8"/>
                    </a:cubicBezTo>
                    <a:cubicBezTo>
                      <a:pt x="596" y="8"/>
                      <a:pt x="515" y="15"/>
                      <a:pt x="517" y="86"/>
                    </a:cubicBezTo>
                    <a:cubicBezTo>
                      <a:pt x="520" y="158"/>
                      <a:pt x="624" y="182"/>
                      <a:pt x="625" y="182"/>
                    </a:cubicBezTo>
                    <a:cubicBezTo>
                      <a:pt x="630" y="184"/>
                      <a:pt x="671" y="195"/>
                      <a:pt x="671" y="217"/>
                    </a:cubicBezTo>
                    <a:cubicBezTo>
                      <a:pt x="671" y="233"/>
                      <a:pt x="640" y="237"/>
                      <a:pt x="604" y="243"/>
                    </a:cubicBezTo>
                    <a:cubicBezTo>
                      <a:pt x="584" y="246"/>
                      <a:pt x="562" y="249"/>
                      <a:pt x="551" y="254"/>
                    </a:cubicBezTo>
                    <a:cubicBezTo>
                      <a:pt x="523" y="267"/>
                      <a:pt x="513" y="279"/>
                      <a:pt x="504" y="334"/>
                    </a:cubicBezTo>
                    <a:cubicBezTo>
                      <a:pt x="494" y="391"/>
                      <a:pt x="468" y="458"/>
                      <a:pt x="351" y="473"/>
                    </a:cubicBezTo>
                    <a:cubicBezTo>
                      <a:pt x="338" y="475"/>
                      <a:pt x="326" y="476"/>
                      <a:pt x="315" y="476"/>
                    </a:cubicBezTo>
                    <a:close/>
                    <a:moveTo>
                      <a:pt x="75" y="250"/>
                    </a:moveTo>
                    <a:cubicBezTo>
                      <a:pt x="94" y="250"/>
                      <a:pt x="114" y="252"/>
                      <a:pt x="132" y="255"/>
                    </a:cubicBezTo>
                    <a:cubicBezTo>
                      <a:pt x="113" y="218"/>
                      <a:pt x="91" y="191"/>
                      <a:pt x="70" y="180"/>
                    </a:cubicBezTo>
                    <a:cubicBezTo>
                      <a:pt x="60" y="175"/>
                      <a:pt x="49" y="174"/>
                      <a:pt x="40" y="177"/>
                    </a:cubicBezTo>
                    <a:cubicBezTo>
                      <a:pt x="21" y="183"/>
                      <a:pt x="8" y="202"/>
                      <a:pt x="11" y="220"/>
                    </a:cubicBezTo>
                    <a:cubicBezTo>
                      <a:pt x="15" y="240"/>
                      <a:pt x="36" y="251"/>
                      <a:pt x="69" y="250"/>
                    </a:cubicBezTo>
                    <a:cubicBezTo>
                      <a:pt x="71" y="250"/>
                      <a:pt x="73" y="250"/>
                      <a:pt x="75" y="250"/>
                    </a:cubicBezTo>
                    <a:close/>
                  </a:path>
                </a:pathLst>
              </a:custGeom>
              <a:solidFill>
                <a:srgbClr val="ECF0F1"/>
              </a:solidFill>
              <a:ln w="9525">
                <a:solidFill>
                  <a:srgbClr val="005293"/>
                </a:solidFill>
                <a:miter lim="800000"/>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2" name="Freeform 22">
                <a:extLst>
                  <a:ext uri="{FF2B5EF4-FFF2-40B4-BE49-F238E27FC236}">
                    <a16:creationId xmlns:a16="http://schemas.microsoft.com/office/drawing/2014/main" id="{E0FFE6BB-6E1A-C838-A169-6D48BB1E9AD7}"/>
                  </a:ext>
                </a:extLst>
              </p:cNvPr>
              <p:cNvSpPr>
                <a:spLocks/>
              </p:cNvSpPr>
              <p:nvPr/>
            </p:nvSpPr>
            <p:spPr bwMode="auto">
              <a:xfrm>
                <a:off x="6648450" y="2428875"/>
                <a:ext cx="90487" cy="74613"/>
              </a:xfrm>
              <a:custGeom>
                <a:avLst/>
                <a:gdLst>
                  <a:gd name="T0" fmla="*/ 57 w 57"/>
                  <a:gd name="T1" fmla="*/ 24 h 47"/>
                  <a:gd name="T2" fmla="*/ 12 w 57"/>
                  <a:gd name="T3" fmla="*/ 47 h 47"/>
                  <a:gd name="T4" fmla="*/ 0 w 57"/>
                  <a:gd name="T5" fmla="*/ 24 h 47"/>
                  <a:gd name="T6" fmla="*/ 45 w 57"/>
                  <a:gd name="T7" fmla="*/ 0 h 47"/>
                  <a:gd name="T8" fmla="*/ 57 w 57"/>
                  <a:gd name="T9" fmla="*/ 24 h 47"/>
                </a:gdLst>
                <a:ahLst/>
                <a:cxnLst>
                  <a:cxn ang="0">
                    <a:pos x="T0" y="T1"/>
                  </a:cxn>
                  <a:cxn ang="0">
                    <a:pos x="T2" y="T3"/>
                  </a:cxn>
                  <a:cxn ang="0">
                    <a:pos x="T4" y="T5"/>
                  </a:cxn>
                  <a:cxn ang="0">
                    <a:pos x="T6" y="T7"/>
                  </a:cxn>
                  <a:cxn ang="0">
                    <a:pos x="T8" y="T9"/>
                  </a:cxn>
                </a:cxnLst>
                <a:rect l="0" t="0" r="r" b="b"/>
                <a:pathLst>
                  <a:path w="57" h="47">
                    <a:moveTo>
                      <a:pt x="57" y="24"/>
                    </a:moveTo>
                    <a:lnTo>
                      <a:pt x="12" y="47"/>
                    </a:lnTo>
                    <a:lnTo>
                      <a:pt x="0" y="24"/>
                    </a:lnTo>
                    <a:lnTo>
                      <a:pt x="45" y="0"/>
                    </a:lnTo>
                    <a:lnTo>
                      <a:pt x="57" y="24"/>
                    </a:lnTo>
                    <a:close/>
                  </a:path>
                </a:pathLst>
              </a:custGeom>
              <a:solidFill>
                <a:srgbClr val="ABB8B8"/>
              </a:solidFill>
              <a:ln w="9525">
                <a:solidFill>
                  <a:srgbClr val="005293"/>
                </a:solidFill>
                <a:miter lim="800000"/>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3" name="Freeform 23">
                <a:extLst>
                  <a:ext uri="{FF2B5EF4-FFF2-40B4-BE49-F238E27FC236}">
                    <a16:creationId xmlns:a16="http://schemas.microsoft.com/office/drawing/2014/main" id="{802B3636-319E-490A-9CC6-DAA4E0EE2083}"/>
                  </a:ext>
                </a:extLst>
              </p:cNvPr>
              <p:cNvSpPr>
                <a:spLocks/>
              </p:cNvSpPr>
              <p:nvPr/>
            </p:nvSpPr>
            <p:spPr bwMode="auto">
              <a:xfrm>
                <a:off x="6581775" y="2312988"/>
                <a:ext cx="127000" cy="153988"/>
              </a:xfrm>
              <a:custGeom>
                <a:avLst/>
                <a:gdLst>
                  <a:gd name="T0" fmla="*/ 22 w 34"/>
                  <a:gd name="T1" fmla="*/ 41 h 41"/>
                  <a:gd name="T2" fmla="*/ 0 w 34"/>
                  <a:gd name="T3" fmla="*/ 15 h 41"/>
                  <a:gd name="T4" fmla="*/ 34 w 34"/>
                  <a:gd name="T5" fmla="*/ 0 h 41"/>
                  <a:gd name="T6" fmla="*/ 34 w 34"/>
                  <a:gd name="T7" fmla="*/ 36 h 41"/>
                  <a:gd name="T8" fmla="*/ 22 w 34"/>
                  <a:gd name="T9" fmla="*/ 41 h 41"/>
                </a:gdLst>
                <a:ahLst/>
                <a:cxnLst>
                  <a:cxn ang="0">
                    <a:pos x="T0" y="T1"/>
                  </a:cxn>
                  <a:cxn ang="0">
                    <a:pos x="T2" y="T3"/>
                  </a:cxn>
                  <a:cxn ang="0">
                    <a:pos x="T4" y="T5"/>
                  </a:cxn>
                  <a:cxn ang="0">
                    <a:pos x="T6" y="T7"/>
                  </a:cxn>
                  <a:cxn ang="0">
                    <a:pos x="T8" y="T9"/>
                  </a:cxn>
                </a:cxnLst>
                <a:rect l="0" t="0" r="r" b="b"/>
                <a:pathLst>
                  <a:path w="34" h="41">
                    <a:moveTo>
                      <a:pt x="22" y="41"/>
                    </a:moveTo>
                    <a:cubicBezTo>
                      <a:pt x="0" y="15"/>
                      <a:pt x="0" y="15"/>
                      <a:pt x="0" y="15"/>
                    </a:cubicBezTo>
                    <a:cubicBezTo>
                      <a:pt x="0" y="15"/>
                      <a:pt x="29" y="10"/>
                      <a:pt x="34" y="0"/>
                    </a:cubicBezTo>
                    <a:cubicBezTo>
                      <a:pt x="34" y="36"/>
                      <a:pt x="34" y="36"/>
                      <a:pt x="34" y="36"/>
                    </a:cubicBezTo>
                    <a:lnTo>
                      <a:pt x="22" y="41"/>
                    </a:lnTo>
                    <a:close/>
                  </a:path>
                </a:pathLst>
              </a:custGeom>
              <a:solidFill>
                <a:srgbClr val="2D3E50"/>
              </a:solidFill>
              <a:ln>
                <a:solidFill>
                  <a:srgbClr val="00529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4" name="Freeform 26">
                <a:extLst>
                  <a:ext uri="{FF2B5EF4-FFF2-40B4-BE49-F238E27FC236}">
                    <a16:creationId xmlns:a16="http://schemas.microsoft.com/office/drawing/2014/main" id="{3AFB99D2-DDFD-46D0-9626-C7D2CBCE97A8}"/>
                  </a:ext>
                </a:extLst>
              </p:cNvPr>
              <p:cNvSpPr>
                <a:spLocks/>
              </p:cNvSpPr>
              <p:nvPr/>
            </p:nvSpPr>
            <p:spPr bwMode="auto">
              <a:xfrm>
                <a:off x="5741988" y="2219325"/>
                <a:ext cx="393700" cy="427038"/>
              </a:xfrm>
              <a:custGeom>
                <a:avLst/>
                <a:gdLst>
                  <a:gd name="T0" fmla="*/ 95 w 105"/>
                  <a:gd name="T1" fmla="*/ 87 h 114"/>
                  <a:gd name="T2" fmla="*/ 102 w 105"/>
                  <a:gd name="T3" fmla="*/ 107 h 114"/>
                  <a:gd name="T4" fmla="*/ 98 w 105"/>
                  <a:gd name="T5" fmla="*/ 110 h 114"/>
                  <a:gd name="T6" fmla="*/ 79 w 105"/>
                  <a:gd name="T7" fmla="*/ 102 h 114"/>
                  <a:gd name="T8" fmla="*/ 9 w 105"/>
                  <a:gd name="T9" fmla="*/ 26 h 114"/>
                  <a:gd name="T10" fmla="*/ 3 w 105"/>
                  <a:gd name="T11" fmla="*/ 6 h 114"/>
                  <a:gd name="T12" fmla="*/ 6 w 105"/>
                  <a:gd name="T13" fmla="*/ 3 h 114"/>
                  <a:gd name="T14" fmla="*/ 26 w 105"/>
                  <a:gd name="T15" fmla="*/ 11 h 114"/>
                  <a:gd name="T16" fmla="*/ 95 w 105"/>
                  <a:gd name="T17" fmla="*/ 8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14">
                    <a:moveTo>
                      <a:pt x="95" y="87"/>
                    </a:moveTo>
                    <a:cubicBezTo>
                      <a:pt x="102" y="95"/>
                      <a:pt x="105" y="104"/>
                      <a:pt x="102" y="107"/>
                    </a:cubicBezTo>
                    <a:cubicBezTo>
                      <a:pt x="98" y="110"/>
                      <a:pt x="98" y="110"/>
                      <a:pt x="98" y="110"/>
                    </a:cubicBezTo>
                    <a:cubicBezTo>
                      <a:pt x="95" y="114"/>
                      <a:pt x="86" y="110"/>
                      <a:pt x="79" y="102"/>
                    </a:cubicBezTo>
                    <a:cubicBezTo>
                      <a:pt x="9" y="26"/>
                      <a:pt x="9" y="26"/>
                      <a:pt x="9" y="26"/>
                    </a:cubicBezTo>
                    <a:cubicBezTo>
                      <a:pt x="2" y="18"/>
                      <a:pt x="0" y="9"/>
                      <a:pt x="3" y="6"/>
                    </a:cubicBezTo>
                    <a:cubicBezTo>
                      <a:pt x="6" y="3"/>
                      <a:pt x="6" y="3"/>
                      <a:pt x="6" y="3"/>
                    </a:cubicBezTo>
                    <a:cubicBezTo>
                      <a:pt x="10" y="0"/>
                      <a:pt x="19" y="3"/>
                      <a:pt x="26" y="11"/>
                    </a:cubicBezTo>
                    <a:lnTo>
                      <a:pt x="95" y="87"/>
                    </a:lnTo>
                    <a:close/>
                  </a:path>
                </a:pathLst>
              </a:custGeom>
              <a:solidFill>
                <a:srgbClr val="ECF0F1"/>
              </a:solidFill>
              <a:ln w="9525">
                <a:solidFill>
                  <a:srgbClr val="005293"/>
                </a:solidFill>
                <a:miter lim="800000"/>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5" name="Freeform 27">
                <a:extLst>
                  <a:ext uri="{FF2B5EF4-FFF2-40B4-BE49-F238E27FC236}">
                    <a16:creationId xmlns:a16="http://schemas.microsoft.com/office/drawing/2014/main" id="{0706970B-0488-326A-7C30-E2540926F8F6}"/>
                  </a:ext>
                </a:extLst>
              </p:cNvPr>
              <p:cNvSpPr>
                <a:spLocks/>
              </p:cNvSpPr>
              <p:nvPr/>
            </p:nvSpPr>
            <p:spPr bwMode="auto">
              <a:xfrm>
                <a:off x="6615113" y="1784350"/>
                <a:ext cx="165100" cy="528638"/>
              </a:xfrm>
              <a:custGeom>
                <a:avLst/>
                <a:gdLst>
                  <a:gd name="T0" fmla="*/ 42 w 44"/>
                  <a:gd name="T1" fmla="*/ 119 h 141"/>
                  <a:gd name="T2" fmla="*/ 37 w 44"/>
                  <a:gd name="T3" fmla="*/ 139 h 141"/>
                  <a:gd name="T4" fmla="*/ 33 w 44"/>
                  <a:gd name="T5" fmla="*/ 140 h 141"/>
                  <a:gd name="T6" fmla="*/ 21 w 44"/>
                  <a:gd name="T7" fmla="*/ 123 h 141"/>
                  <a:gd name="T8" fmla="*/ 2 w 44"/>
                  <a:gd name="T9" fmla="*/ 21 h 141"/>
                  <a:gd name="T10" fmla="*/ 7 w 44"/>
                  <a:gd name="T11" fmla="*/ 1 h 141"/>
                  <a:gd name="T12" fmla="*/ 12 w 44"/>
                  <a:gd name="T13" fmla="*/ 0 h 141"/>
                  <a:gd name="T14" fmla="*/ 24 w 44"/>
                  <a:gd name="T15" fmla="*/ 18 h 141"/>
                  <a:gd name="T16" fmla="*/ 42 w 44"/>
                  <a:gd name="T17" fmla="*/ 11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42" y="119"/>
                    </a:moveTo>
                    <a:cubicBezTo>
                      <a:pt x="44" y="129"/>
                      <a:pt x="42" y="138"/>
                      <a:pt x="37" y="139"/>
                    </a:cubicBezTo>
                    <a:cubicBezTo>
                      <a:pt x="33" y="140"/>
                      <a:pt x="33" y="140"/>
                      <a:pt x="33" y="140"/>
                    </a:cubicBezTo>
                    <a:cubicBezTo>
                      <a:pt x="28" y="141"/>
                      <a:pt x="23" y="133"/>
                      <a:pt x="21" y="123"/>
                    </a:cubicBezTo>
                    <a:cubicBezTo>
                      <a:pt x="2" y="21"/>
                      <a:pt x="2" y="21"/>
                      <a:pt x="2" y="21"/>
                    </a:cubicBezTo>
                    <a:cubicBezTo>
                      <a:pt x="0" y="11"/>
                      <a:pt x="3" y="2"/>
                      <a:pt x="7" y="1"/>
                    </a:cubicBezTo>
                    <a:cubicBezTo>
                      <a:pt x="12" y="0"/>
                      <a:pt x="12" y="0"/>
                      <a:pt x="12" y="0"/>
                    </a:cubicBezTo>
                    <a:cubicBezTo>
                      <a:pt x="16" y="0"/>
                      <a:pt x="22" y="7"/>
                      <a:pt x="24" y="18"/>
                    </a:cubicBezTo>
                    <a:lnTo>
                      <a:pt x="42" y="119"/>
                    </a:lnTo>
                    <a:close/>
                  </a:path>
                </a:pathLst>
              </a:custGeom>
              <a:solidFill>
                <a:srgbClr val="F3F6F7"/>
              </a:solidFill>
              <a:ln w="9525">
                <a:solidFill>
                  <a:srgbClr val="005293"/>
                </a:solidFill>
                <a:miter lim="800000"/>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6" name="Freeform 28">
                <a:extLst>
                  <a:ext uri="{FF2B5EF4-FFF2-40B4-BE49-F238E27FC236}">
                    <a16:creationId xmlns:a16="http://schemas.microsoft.com/office/drawing/2014/main" id="{2476E41F-F86A-BBD1-0043-B9C370E57934}"/>
                  </a:ext>
                </a:extLst>
              </p:cNvPr>
              <p:cNvSpPr>
                <a:spLocks/>
              </p:cNvSpPr>
              <p:nvPr/>
            </p:nvSpPr>
            <p:spPr bwMode="auto">
              <a:xfrm>
                <a:off x="5329238" y="1198563"/>
                <a:ext cx="644525" cy="1339850"/>
              </a:xfrm>
              <a:custGeom>
                <a:avLst/>
                <a:gdLst>
                  <a:gd name="T0" fmla="*/ 16 w 172"/>
                  <a:gd name="T1" fmla="*/ 108 h 357"/>
                  <a:gd name="T2" fmla="*/ 121 w 172"/>
                  <a:gd name="T3" fmla="*/ 342 h 357"/>
                  <a:gd name="T4" fmla="*/ 146 w 172"/>
                  <a:gd name="T5" fmla="*/ 357 h 357"/>
                  <a:gd name="T6" fmla="*/ 147 w 172"/>
                  <a:gd name="T7" fmla="*/ 357 h 357"/>
                  <a:gd name="T8" fmla="*/ 172 w 172"/>
                  <a:gd name="T9" fmla="*/ 343 h 357"/>
                  <a:gd name="T10" fmla="*/ 148 w 172"/>
                  <a:gd name="T11" fmla="*/ 325 h 357"/>
                  <a:gd name="T12" fmla="*/ 149 w 172"/>
                  <a:gd name="T13" fmla="*/ 325 h 357"/>
                  <a:gd name="T14" fmla="*/ 147 w 172"/>
                  <a:gd name="T15" fmla="*/ 323 h 357"/>
                  <a:gd name="T16" fmla="*/ 146 w 172"/>
                  <a:gd name="T17" fmla="*/ 321 h 357"/>
                  <a:gd name="T18" fmla="*/ 144 w 172"/>
                  <a:gd name="T19" fmla="*/ 320 h 357"/>
                  <a:gd name="T20" fmla="*/ 48 w 172"/>
                  <a:gd name="T21" fmla="*/ 113 h 357"/>
                  <a:gd name="T22" fmla="*/ 130 w 172"/>
                  <a:gd name="T23" fmla="*/ 18 h 357"/>
                  <a:gd name="T24" fmla="*/ 95 w 172"/>
                  <a:gd name="T25" fmla="*/ 0 h 357"/>
                  <a:gd name="T26" fmla="*/ 16 w 172"/>
                  <a:gd name="T27" fmla="*/ 108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357">
                    <a:moveTo>
                      <a:pt x="16" y="108"/>
                    </a:moveTo>
                    <a:cubicBezTo>
                      <a:pt x="0" y="205"/>
                      <a:pt x="87" y="311"/>
                      <a:pt x="121" y="342"/>
                    </a:cubicBezTo>
                    <a:cubicBezTo>
                      <a:pt x="125" y="347"/>
                      <a:pt x="133" y="356"/>
                      <a:pt x="146" y="357"/>
                    </a:cubicBezTo>
                    <a:cubicBezTo>
                      <a:pt x="147" y="357"/>
                      <a:pt x="147" y="357"/>
                      <a:pt x="147" y="357"/>
                    </a:cubicBezTo>
                    <a:cubicBezTo>
                      <a:pt x="154" y="357"/>
                      <a:pt x="163" y="354"/>
                      <a:pt x="172" y="343"/>
                    </a:cubicBezTo>
                    <a:cubicBezTo>
                      <a:pt x="148" y="325"/>
                      <a:pt x="148" y="325"/>
                      <a:pt x="148" y="325"/>
                    </a:cubicBezTo>
                    <a:cubicBezTo>
                      <a:pt x="148" y="325"/>
                      <a:pt x="149" y="325"/>
                      <a:pt x="149" y="325"/>
                    </a:cubicBezTo>
                    <a:cubicBezTo>
                      <a:pt x="149" y="325"/>
                      <a:pt x="148" y="324"/>
                      <a:pt x="147" y="323"/>
                    </a:cubicBezTo>
                    <a:cubicBezTo>
                      <a:pt x="146" y="321"/>
                      <a:pt x="146" y="321"/>
                      <a:pt x="146" y="321"/>
                    </a:cubicBezTo>
                    <a:cubicBezTo>
                      <a:pt x="144" y="320"/>
                      <a:pt x="144" y="320"/>
                      <a:pt x="144" y="320"/>
                    </a:cubicBezTo>
                    <a:cubicBezTo>
                      <a:pt x="107" y="286"/>
                      <a:pt x="35" y="191"/>
                      <a:pt x="48" y="113"/>
                    </a:cubicBezTo>
                    <a:cubicBezTo>
                      <a:pt x="54" y="73"/>
                      <a:pt x="82" y="41"/>
                      <a:pt x="130" y="18"/>
                    </a:cubicBezTo>
                    <a:cubicBezTo>
                      <a:pt x="95" y="0"/>
                      <a:pt x="95" y="0"/>
                      <a:pt x="95" y="0"/>
                    </a:cubicBezTo>
                    <a:cubicBezTo>
                      <a:pt x="50" y="27"/>
                      <a:pt x="23" y="63"/>
                      <a:pt x="16" y="108"/>
                    </a:cubicBezTo>
                    <a:close/>
                  </a:path>
                </a:pathLst>
              </a:custGeom>
              <a:solidFill>
                <a:srgbClr val="ECF0F1"/>
              </a:solidFill>
              <a:ln w="9525">
                <a:solidFill>
                  <a:srgbClr val="005293"/>
                </a:solidFill>
                <a:miter lim="800000"/>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7" name="Freeform 29">
                <a:extLst>
                  <a:ext uri="{FF2B5EF4-FFF2-40B4-BE49-F238E27FC236}">
                    <a16:creationId xmlns:a16="http://schemas.microsoft.com/office/drawing/2014/main" id="{6E2728B0-71B5-59C8-2CB2-75F5D89E4232}"/>
                  </a:ext>
                </a:extLst>
              </p:cNvPr>
              <p:cNvSpPr>
                <a:spLocks/>
              </p:cNvSpPr>
              <p:nvPr/>
            </p:nvSpPr>
            <p:spPr bwMode="auto">
              <a:xfrm>
                <a:off x="5684838" y="1044575"/>
                <a:ext cx="1163637" cy="1095375"/>
              </a:xfrm>
              <a:custGeom>
                <a:avLst/>
                <a:gdLst>
                  <a:gd name="T0" fmla="*/ 306 w 310"/>
                  <a:gd name="T1" fmla="*/ 247 h 292"/>
                  <a:gd name="T2" fmla="*/ 305 w 310"/>
                  <a:gd name="T3" fmla="*/ 243 h 292"/>
                  <a:gd name="T4" fmla="*/ 178 w 310"/>
                  <a:gd name="T5" fmla="*/ 22 h 292"/>
                  <a:gd name="T6" fmla="*/ 31 w 310"/>
                  <a:gd name="T7" fmla="*/ 25 h 292"/>
                  <a:gd name="T8" fmla="*/ 0 w 310"/>
                  <a:gd name="T9" fmla="*/ 41 h 292"/>
                  <a:gd name="T10" fmla="*/ 35 w 310"/>
                  <a:gd name="T11" fmla="*/ 59 h 292"/>
                  <a:gd name="T12" fmla="*/ 44 w 310"/>
                  <a:gd name="T13" fmla="*/ 55 h 292"/>
                  <a:gd name="T14" fmla="*/ 164 w 310"/>
                  <a:gd name="T15" fmla="*/ 51 h 292"/>
                  <a:gd name="T16" fmla="*/ 274 w 310"/>
                  <a:gd name="T17" fmla="*/ 249 h 292"/>
                  <a:gd name="T18" fmla="*/ 275 w 310"/>
                  <a:gd name="T19" fmla="*/ 254 h 292"/>
                  <a:gd name="T20" fmla="*/ 275 w 310"/>
                  <a:gd name="T21" fmla="*/ 259 h 292"/>
                  <a:gd name="T22" fmla="*/ 274 w 310"/>
                  <a:gd name="T23" fmla="*/ 259 h 292"/>
                  <a:gd name="T24" fmla="*/ 275 w 310"/>
                  <a:gd name="T25" fmla="*/ 259 h 292"/>
                  <a:gd name="T26" fmla="*/ 270 w 310"/>
                  <a:gd name="T27" fmla="*/ 290 h 292"/>
                  <a:gd name="T28" fmla="*/ 300 w 310"/>
                  <a:gd name="T29" fmla="*/ 281 h 292"/>
                  <a:gd name="T30" fmla="*/ 306 w 310"/>
                  <a:gd name="T31" fmla="*/ 247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0" h="292">
                    <a:moveTo>
                      <a:pt x="306" y="247"/>
                    </a:moveTo>
                    <a:cubicBezTo>
                      <a:pt x="306" y="246"/>
                      <a:pt x="306" y="245"/>
                      <a:pt x="305" y="243"/>
                    </a:cubicBezTo>
                    <a:cubicBezTo>
                      <a:pt x="276" y="99"/>
                      <a:pt x="220" y="44"/>
                      <a:pt x="178" y="22"/>
                    </a:cubicBezTo>
                    <a:cubicBezTo>
                      <a:pt x="136" y="0"/>
                      <a:pt x="86" y="1"/>
                      <a:pt x="31" y="25"/>
                    </a:cubicBezTo>
                    <a:cubicBezTo>
                      <a:pt x="20" y="30"/>
                      <a:pt x="10" y="36"/>
                      <a:pt x="0" y="41"/>
                    </a:cubicBezTo>
                    <a:cubicBezTo>
                      <a:pt x="35" y="59"/>
                      <a:pt x="35" y="59"/>
                      <a:pt x="35" y="59"/>
                    </a:cubicBezTo>
                    <a:cubicBezTo>
                      <a:pt x="38" y="57"/>
                      <a:pt x="41" y="56"/>
                      <a:pt x="44" y="55"/>
                    </a:cubicBezTo>
                    <a:cubicBezTo>
                      <a:pt x="90" y="35"/>
                      <a:pt x="130" y="33"/>
                      <a:pt x="164" y="51"/>
                    </a:cubicBezTo>
                    <a:cubicBezTo>
                      <a:pt x="199" y="69"/>
                      <a:pt x="247" y="118"/>
                      <a:pt x="274" y="249"/>
                    </a:cubicBezTo>
                    <a:cubicBezTo>
                      <a:pt x="274" y="251"/>
                      <a:pt x="275" y="253"/>
                      <a:pt x="275" y="254"/>
                    </a:cubicBezTo>
                    <a:cubicBezTo>
                      <a:pt x="275" y="256"/>
                      <a:pt x="275" y="258"/>
                      <a:pt x="275" y="259"/>
                    </a:cubicBezTo>
                    <a:cubicBezTo>
                      <a:pt x="275" y="259"/>
                      <a:pt x="275" y="259"/>
                      <a:pt x="274" y="259"/>
                    </a:cubicBezTo>
                    <a:cubicBezTo>
                      <a:pt x="275" y="259"/>
                      <a:pt x="275" y="259"/>
                      <a:pt x="275" y="259"/>
                    </a:cubicBezTo>
                    <a:cubicBezTo>
                      <a:pt x="270" y="290"/>
                      <a:pt x="270" y="290"/>
                      <a:pt x="270" y="290"/>
                    </a:cubicBezTo>
                    <a:cubicBezTo>
                      <a:pt x="272" y="291"/>
                      <a:pt x="289" y="292"/>
                      <a:pt x="300" y="281"/>
                    </a:cubicBezTo>
                    <a:cubicBezTo>
                      <a:pt x="305" y="275"/>
                      <a:pt x="310" y="265"/>
                      <a:pt x="306" y="247"/>
                    </a:cubicBezTo>
                    <a:close/>
                  </a:path>
                </a:pathLst>
              </a:custGeom>
              <a:solidFill>
                <a:srgbClr val="F3F6F7"/>
              </a:solidFill>
              <a:ln w="9525">
                <a:solidFill>
                  <a:srgbClr val="005293"/>
                </a:solidFill>
                <a:miter lim="800000"/>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8" name="Rectangle 20">
                <a:extLst>
                  <a:ext uri="{FF2B5EF4-FFF2-40B4-BE49-F238E27FC236}">
                    <a16:creationId xmlns:a16="http://schemas.microsoft.com/office/drawing/2014/main" id="{69DB4C1C-E6D3-2179-3B94-EEE78F110336}"/>
                  </a:ext>
                </a:extLst>
              </p:cNvPr>
              <p:cNvSpPr>
                <a:spLocks noChangeArrowheads="1"/>
              </p:cNvSpPr>
              <p:nvPr/>
            </p:nvSpPr>
            <p:spPr bwMode="auto">
              <a:xfrm>
                <a:off x="7129463" y="2046288"/>
                <a:ext cx="130175" cy="90488"/>
              </a:xfrm>
              <a:prstGeom prst="rect">
                <a:avLst/>
              </a:prstGeom>
              <a:solidFill>
                <a:srgbClr val="ABB8B8"/>
              </a:solidFill>
              <a:ln>
                <a:solidFill>
                  <a:srgbClr val="00529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9" name="Freeform 24">
                <a:extLst>
                  <a:ext uri="{FF2B5EF4-FFF2-40B4-BE49-F238E27FC236}">
                    <a16:creationId xmlns:a16="http://schemas.microsoft.com/office/drawing/2014/main" id="{C41C101E-48D1-2FAC-2AB5-2C5811B75ED8}"/>
                  </a:ext>
                </a:extLst>
              </p:cNvPr>
              <p:cNvSpPr>
                <a:spLocks/>
              </p:cNvSpPr>
              <p:nvPr/>
            </p:nvSpPr>
            <p:spPr bwMode="auto">
              <a:xfrm>
                <a:off x="6411913" y="1735138"/>
                <a:ext cx="315912" cy="649288"/>
              </a:xfrm>
              <a:custGeom>
                <a:avLst/>
                <a:gdLst>
                  <a:gd name="T0" fmla="*/ 82 w 84"/>
                  <a:gd name="T1" fmla="*/ 142 h 173"/>
                  <a:gd name="T2" fmla="*/ 64 w 84"/>
                  <a:gd name="T3" fmla="*/ 168 h 173"/>
                  <a:gd name="T4" fmla="*/ 53 w 84"/>
                  <a:gd name="T5" fmla="*/ 171 h 173"/>
                  <a:gd name="T6" fmla="*/ 27 w 84"/>
                  <a:gd name="T7" fmla="*/ 153 h 173"/>
                  <a:gd name="T8" fmla="*/ 2 w 84"/>
                  <a:gd name="T9" fmla="*/ 32 h 173"/>
                  <a:gd name="T10" fmla="*/ 19 w 84"/>
                  <a:gd name="T11" fmla="*/ 5 h 173"/>
                  <a:gd name="T12" fmla="*/ 31 w 84"/>
                  <a:gd name="T13" fmla="*/ 3 h 173"/>
                  <a:gd name="T14" fmla="*/ 57 w 84"/>
                  <a:gd name="T15" fmla="*/ 21 h 173"/>
                  <a:gd name="T16" fmla="*/ 82 w 84"/>
                  <a:gd name="T17" fmla="*/ 14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73">
                    <a:moveTo>
                      <a:pt x="82" y="142"/>
                    </a:moveTo>
                    <a:cubicBezTo>
                      <a:pt x="84" y="154"/>
                      <a:pt x="77" y="166"/>
                      <a:pt x="64" y="168"/>
                    </a:cubicBezTo>
                    <a:cubicBezTo>
                      <a:pt x="53" y="171"/>
                      <a:pt x="53" y="171"/>
                      <a:pt x="53" y="171"/>
                    </a:cubicBezTo>
                    <a:cubicBezTo>
                      <a:pt x="41" y="173"/>
                      <a:pt x="29" y="165"/>
                      <a:pt x="27" y="153"/>
                    </a:cubicBezTo>
                    <a:cubicBezTo>
                      <a:pt x="2" y="32"/>
                      <a:pt x="2" y="32"/>
                      <a:pt x="2" y="32"/>
                    </a:cubicBezTo>
                    <a:cubicBezTo>
                      <a:pt x="0" y="20"/>
                      <a:pt x="7" y="8"/>
                      <a:pt x="19" y="5"/>
                    </a:cubicBezTo>
                    <a:cubicBezTo>
                      <a:pt x="31" y="3"/>
                      <a:pt x="31" y="3"/>
                      <a:pt x="31" y="3"/>
                    </a:cubicBezTo>
                    <a:cubicBezTo>
                      <a:pt x="43" y="0"/>
                      <a:pt x="55" y="8"/>
                      <a:pt x="57" y="21"/>
                    </a:cubicBezTo>
                    <a:lnTo>
                      <a:pt x="82" y="142"/>
                    </a:lnTo>
                    <a:close/>
                  </a:path>
                </a:pathLst>
              </a:custGeom>
              <a:solidFill>
                <a:srgbClr val="2D3E50"/>
              </a:solidFill>
              <a:ln>
                <a:solidFill>
                  <a:srgbClr val="00529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0" name="Freeform 25">
                <a:extLst>
                  <a:ext uri="{FF2B5EF4-FFF2-40B4-BE49-F238E27FC236}">
                    <a16:creationId xmlns:a16="http://schemas.microsoft.com/office/drawing/2014/main" id="{701DDAE1-5D61-0C43-6510-610EC8D55595}"/>
                  </a:ext>
                </a:extLst>
              </p:cNvPr>
              <p:cNvSpPr>
                <a:spLocks/>
              </p:cNvSpPr>
              <p:nvPr/>
            </p:nvSpPr>
            <p:spPr bwMode="auto">
              <a:xfrm>
                <a:off x="5764213" y="2060575"/>
                <a:ext cx="531812" cy="558800"/>
              </a:xfrm>
              <a:custGeom>
                <a:avLst/>
                <a:gdLst>
                  <a:gd name="T0" fmla="*/ 134 w 142"/>
                  <a:gd name="T1" fmla="*/ 101 h 149"/>
                  <a:gd name="T2" fmla="*/ 132 w 142"/>
                  <a:gd name="T3" fmla="*/ 133 h 149"/>
                  <a:gd name="T4" fmla="*/ 124 w 142"/>
                  <a:gd name="T5" fmla="*/ 141 h 149"/>
                  <a:gd name="T6" fmla="*/ 92 w 142"/>
                  <a:gd name="T7" fmla="*/ 139 h 149"/>
                  <a:gd name="T8" fmla="*/ 9 w 142"/>
                  <a:gd name="T9" fmla="*/ 48 h 149"/>
                  <a:gd name="T10" fmla="*/ 10 w 142"/>
                  <a:gd name="T11" fmla="*/ 16 h 149"/>
                  <a:gd name="T12" fmla="*/ 19 w 142"/>
                  <a:gd name="T13" fmla="*/ 8 h 149"/>
                  <a:gd name="T14" fmla="*/ 50 w 142"/>
                  <a:gd name="T15" fmla="*/ 10 h 149"/>
                  <a:gd name="T16" fmla="*/ 134 w 142"/>
                  <a:gd name="T17" fmla="*/ 10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9">
                    <a:moveTo>
                      <a:pt x="134" y="101"/>
                    </a:moveTo>
                    <a:cubicBezTo>
                      <a:pt x="142" y="111"/>
                      <a:pt x="141" y="125"/>
                      <a:pt x="132" y="133"/>
                    </a:cubicBezTo>
                    <a:cubicBezTo>
                      <a:pt x="124" y="141"/>
                      <a:pt x="124" y="141"/>
                      <a:pt x="124" y="141"/>
                    </a:cubicBezTo>
                    <a:cubicBezTo>
                      <a:pt x="114" y="149"/>
                      <a:pt x="100" y="149"/>
                      <a:pt x="92" y="139"/>
                    </a:cubicBezTo>
                    <a:cubicBezTo>
                      <a:pt x="9" y="48"/>
                      <a:pt x="9" y="48"/>
                      <a:pt x="9" y="48"/>
                    </a:cubicBezTo>
                    <a:cubicBezTo>
                      <a:pt x="0" y="39"/>
                      <a:pt x="1" y="24"/>
                      <a:pt x="10" y="16"/>
                    </a:cubicBezTo>
                    <a:cubicBezTo>
                      <a:pt x="19" y="8"/>
                      <a:pt x="19" y="8"/>
                      <a:pt x="19" y="8"/>
                    </a:cubicBezTo>
                    <a:cubicBezTo>
                      <a:pt x="28" y="0"/>
                      <a:pt x="42" y="1"/>
                      <a:pt x="50" y="10"/>
                    </a:cubicBezTo>
                    <a:lnTo>
                      <a:pt x="134" y="101"/>
                    </a:lnTo>
                    <a:close/>
                  </a:path>
                </a:pathLst>
              </a:custGeom>
              <a:solidFill>
                <a:srgbClr val="2D3E50"/>
              </a:solidFill>
              <a:ln>
                <a:solidFill>
                  <a:srgbClr val="00529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35" name="Gruppieren 204">
              <a:extLst>
                <a:ext uri="{FF2B5EF4-FFF2-40B4-BE49-F238E27FC236}">
                  <a16:creationId xmlns:a16="http://schemas.microsoft.com/office/drawing/2014/main" id="{E535507A-CF92-9876-D7A4-D0B23276B5F6}"/>
                </a:ext>
              </a:extLst>
            </p:cNvPr>
            <p:cNvGrpSpPr/>
            <p:nvPr/>
          </p:nvGrpSpPr>
          <p:grpSpPr>
            <a:xfrm rot="20652620">
              <a:off x="5637347" y="1596458"/>
              <a:ext cx="1207673" cy="2553303"/>
              <a:chOff x="12187237" y="2635560"/>
              <a:chExt cx="847725" cy="1792288"/>
            </a:xfrm>
          </p:grpSpPr>
          <p:sp>
            <p:nvSpPr>
              <p:cNvPr id="36" name="Freeform 6">
                <a:extLst>
                  <a:ext uri="{FF2B5EF4-FFF2-40B4-BE49-F238E27FC236}">
                    <a16:creationId xmlns:a16="http://schemas.microsoft.com/office/drawing/2014/main" id="{3F626E03-DEDE-20A6-A348-0253D9F86A6A}"/>
                  </a:ext>
                </a:extLst>
              </p:cNvPr>
              <p:cNvSpPr>
                <a:spLocks noEditPoints="1"/>
              </p:cNvSpPr>
              <p:nvPr/>
            </p:nvSpPr>
            <p:spPr bwMode="auto">
              <a:xfrm>
                <a:off x="12187237" y="2635560"/>
                <a:ext cx="847725" cy="1792288"/>
              </a:xfrm>
              <a:custGeom>
                <a:avLst/>
                <a:gdLst>
                  <a:gd name="T0" fmla="*/ 214 w 226"/>
                  <a:gd name="T1" fmla="*/ 0 h 478"/>
                  <a:gd name="T2" fmla="*/ 13 w 226"/>
                  <a:gd name="T3" fmla="*/ 0 h 478"/>
                  <a:gd name="T4" fmla="*/ 0 w 226"/>
                  <a:gd name="T5" fmla="*/ 13 h 478"/>
                  <a:gd name="T6" fmla="*/ 0 w 226"/>
                  <a:gd name="T7" fmla="*/ 466 h 478"/>
                  <a:gd name="T8" fmla="*/ 13 w 226"/>
                  <a:gd name="T9" fmla="*/ 478 h 478"/>
                  <a:gd name="T10" fmla="*/ 214 w 226"/>
                  <a:gd name="T11" fmla="*/ 478 h 478"/>
                  <a:gd name="T12" fmla="*/ 226 w 226"/>
                  <a:gd name="T13" fmla="*/ 466 h 478"/>
                  <a:gd name="T14" fmla="*/ 226 w 226"/>
                  <a:gd name="T15" fmla="*/ 13 h 478"/>
                  <a:gd name="T16" fmla="*/ 214 w 226"/>
                  <a:gd name="T17" fmla="*/ 0 h 478"/>
                  <a:gd name="T18" fmla="*/ 80 w 226"/>
                  <a:gd name="T19" fmla="*/ 34 h 478"/>
                  <a:gd name="T20" fmla="*/ 147 w 226"/>
                  <a:gd name="T21" fmla="*/ 34 h 478"/>
                  <a:gd name="T22" fmla="*/ 152 w 226"/>
                  <a:gd name="T23" fmla="*/ 39 h 478"/>
                  <a:gd name="T24" fmla="*/ 147 w 226"/>
                  <a:gd name="T25" fmla="*/ 44 h 478"/>
                  <a:gd name="T26" fmla="*/ 80 w 226"/>
                  <a:gd name="T27" fmla="*/ 44 h 478"/>
                  <a:gd name="T28" fmla="*/ 75 w 226"/>
                  <a:gd name="T29" fmla="*/ 39 h 478"/>
                  <a:gd name="T30" fmla="*/ 80 w 226"/>
                  <a:gd name="T31" fmla="*/ 34 h 478"/>
                  <a:gd name="T32" fmla="*/ 113 w 226"/>
                  <a:gd name="T33" fmla="*/ 462 h 478"/>
                  <a:gd name="T34" fmla="*/ 93 w 226"/>
                  <a:gd name="T35" fmla="*/ 443 h 478"/>
                  <a:gd name="T36" fmla="*/ 113 w 226"/>
                  <a:gd name="T37" fmla="*/ 423 h 478"/>
                  <a:gd name="T38" fmla="*/ 133 w 226"/>
                  <a:gd name="T39" fmla="*/ 443 h 478"/>
                  <a:gd name="T40" fmla="*/ 113 w 226"/>
                  <a:gd name="T41" fmla="*/ 462 h 478"/>
                  <a:gd name="T42" fmla="*/ 212 w 226"/>
                  <a:gd name="T43" fmla="*/ 408 h 478"/>
                  <a:gd name="T44" fmla="*/ 14 w 226"/>
                  <a:gd name="T45" fmla="*/ 408 h 478"/>
                  <a:gd name="T46" fmla="*/ 14 w 226"/>
                  <a:gd name="T47" fmla="*/ 71 h 478"/>
                  <a:gd name="T48" fmla="*/ 212 w 226"/>
                  <a:gd name="T49" fmla="*/ 71 h 478"/>
                  <a:gd name="T50" fmla="*/ 212 w 226"/>
                  <a:gd name="T51" fmla="*/ 408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6" h="478">
                    <a:moveTo>
                      <a:pt x="214" y="0"/>
                    </a:moveTo>
                    <a:cubicBezTo>
                      <a:pt x="13" y="0"/>
                      <a:pt x="13" y="0"/>
                      <a:pt x="13" y="0"/>
                    </a:cubicBezTo>
                    <a:cubicBezTo>
                      <a:pt x="6" y="0"/>
                      <a:pt x="0" y="6"/>
                      <a:pt x="0" y="13"/>
                    </a:cubicBezTo>
                    <a:cubicBezTo>
                      <a:pt x="0" y="466"/>
                      <a:pt x="0" y="466"/>
                      <a:pt x="0" y="466"/>
                    </a:cubicBezTo>
                    <a:cubicBezTo>
                      <a:pt x="0" y="473"/>
                      <a:pt x="6" y="478"/>
                      <a:pt x="13" y="478"/>
                    </a:cubicBezTo>
                    <a:cubicBezTo>
                      <a:pt x="214" y="478"/>
                      <a:pt x="214" y="478"/>
                      <a:pt x="214" y="478"/>
                    </a:cubicBezTo>
                    <a:cubicBezTo>
                      <a:pt x="221" y="478"/>
                      <a:pt x="226" y="473"/>
                      <a:pt x="226" y="466"/>
                    </a:cubicBezTo>
                    <a:cubicBezTo>
                      <a:pt x="226" y="13"/>
                      <a:pt x="226" y="13"/>
                      <a:pt x="226" y="13"/>
                    </a:cubicBezTo>
                    <a:cubicBezTo>
                      <a:pt x="226" y="6"/>
                      <a:pt x="221" y="0"/>
                      <a:pt x="214" y="0"/>
                    </a:cubicBezTo>
                    <a:close/>
                    <a:moveTo>
                      <a:pt x="80" y="34"/>
                    </a:moveTo>
                    <a:cubicBezTo>
                      <a:pt x="147" y="34"/>
                      <a:pt x="147" y="34"/>
                      <a:pt x="147" y="34"/>
                    </a:cubicBezTo>
                    <a:cubicBezTo>
                      <a:pt x="150" y="34"/>
                      <a:pt x="152" y="36"/>
                      <a:pt x="152" y="39"/>
                    </a:cubicBezTo>
                    <a:cubicBezTo>
                      <a:pt x="152" y="42"/>
                      <a:pt x="150" y="44"/>
                      <a:pt x="147" y="44"/>
                    </a:cubicBezTo>
                    <a:cubicBezTo>
                      <a:pt x="80" y="44"/>
                      <a:pt x="80" y="44"/>
                      <a:pt x="80" y="44"/>
                    </a:cubicBezTo>
                    <a:cubicBezTo>
                      <a:pt x="77" y="44"/>
                      <a:pt x="75" y="42"/>
                      <a:pt x="75" y="39"/>
                    </a:cubicBezTo>
                    <a:cubicBezTo>
                      <a:pt x="75" y="36"/>
                      <a:pt x="77" y="34"/>
                      <a:pt x="80" y="34"/>
                    </a:cubicBezTo>
                    <a:close/>
                    <a:moveTo>
                      <a:pt x="113" y="462"/>
                    </a:moveTo>
                    <a:cubicBezTo>
                      <a:pt x="102" y="462"/>
                      <a:pt x="93" y="454"/>
                      <a:pt x="93" y="443"/>
                    </a:cubicBezTo>
                    <a:cubicBezTo>
                      <a:pt x="93" y="432"/>
                      <a:pt x="102" y="423"/>
                      <a:pt x="113" y="423"/>
                    </a:cubicBezTo>
                    <a:cubicBezTo>
                      <a:pt x="124" y="423"/>
                      <a:pt x="133" y="432"/>
                      <a:pt x="133" y="443"/>
                    </a:cubicBezTo>
                    <a:cubicBezTo>
                      <a:pt x="133" y="454"/>
                      <a:pt x="124" y="462"/>
                      <a:pt x="113" y="462"/>
                    </a:cubicBezTo>
                    <a:close/>
                    <a:moveTo>
                      <a:pt x="212" y="408"/>
                    </a:moveTo>
                    <a:cubicBezTo>
                      <a:pt x="14" y="408"/>
                      <a:pt x="14" y="408"/>
                      <a:pt x="14" y="408"/>
                    </a:cubicBezTo>
                    <a:cubicBezTo>
                      <a:pt x="14" y="71"/>
                      <a:pt x="14" y="71"/>
                      <a:pt x="14" y="71"/>
                    </a:cubicBezTo>
                    <a:cubicBezTo>
                      <a:pt x="212" y="71"/>
                      <a:pt x="212" y="71"/>
                      <a:pt x="212" y="71"/>
                    </a:cubicBezTo>
                    <a:lnTo>
                      <a:pt x="212" y="408"/>
                    </a:lnTo>
                    <a:close/>
                  </a:path>
                </a:pathLst>
              </a:custGeom>
              <a:solidFill>
                <a:srgbClr val="F3F6F7"/>
              </a:solidFill>
              <a:ln w="9525">
                <a:solidFill>
                  <a:srgbClr val="005293"/>
                </a:solidFill>
                <a:miter lim="800000"/>
                <a:headEnd/>
                <a:tailEnd/>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7" name="Freeform 7">
                <a:extLst>
                  <a:ext uri="{FF2B5EF4-FFF2-40B4-BE49-F238E27FC236}">
                    <a16:creationId xmlns:a16="http://schemas.microsoft.com/office/drawing/2014/main" id="{4A0551C3-8D26-4897-C167-DF1594753AAA}"/>
                  </a:ext>
                </a:extLst>
              </p:cNvPr>
              <p:cNvSpPr>
                <a:spLocks/>
              </p:cNvSpPr>
              <p:nvPr/>
            </p:nvSpPr>
            <p:spPr bwMode="auto">
              <a:xfrm>
                <a:off x="12239625" y="2900673"/>
                <a:ext cx="742950" cy="1265238"/>
              </a:xfrm>
              <a:custGeom>
                <a:avLst/>
                <a:gdLst>
                  <a:gd name="T0" fmla="*/ 0 w 468"/>
                  <a:gd name="T1" fmla="*/ 797 h 797"/>
                  <a:gd name="T2" fmla="*/ 468 w 468"/>
                  <a:gd name="T3" fmla="*/ 797 h 797"/>
                  <a:gd name="T4" fmla="*/ 0 w 468"/>
                  <a:gd name="T5" fmla="*/ 0 h 797"/>
                  <a:gd name="T6" fmla="*/ 0 w 468"/>
                  <a:gd name="T7" fmla="*/ 797 h 797"/>
                </a:gdLst>
                <a:ahLst/>
                <a:cxnLst>
                  <a:cxn ang="0">
                    <a:pos x="T0" y="T1"/>
                  </a:cxn>
                  <a:cxn ang="0">
                    <a:pos x="T2" y="T3"/>
                  </a:cxn>
                  <a:cxn ang="0">
                    <a:pos x="T4" y="T5"/>
                  </a:cxn>
                  <a:cxn ang="0">
                    <a:pos x="T6" y="T7"/>
                  </a:cxn>
                </a:cxnLst>
                <a:rect l="0" t="0" r="r" b="b"/>
                <a:pathLst>
                  <a:path w="468" h="797">
                    <a:moveTo>
                      <a:pt x="0" y="797"/>
                    </a:moveTo>
                    <a:lnTo>
                      <a:pt x="468" y="797"/>
                    </a:lnTo>
                    <a:lnTo>
                      <a:pt x="0" y="0"/>
                    </a:lnTo>
                    <a:lnTo>
                      <a:pt x="0" y="797"/>
                    </a:lnTo>
                    <a:close/>
                  </a:path>
                </a:pathLst>
              </a:custGeom>
              <a:solidFill>
                <a:srgbClr val="2D3E50"/>
              </a:solidFill>
              <a:ln>
                <a:solidFill>
                  <a:srgbClr val="00529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8" name="Freeform 8">
                <a:extLst>
                  <a:ext uri="{FF2B5EF4-FFF2-40B4-BE49-F238E27FC236}">
                    <a16:creationId xmlns:a16="http://schemas.microsoft.com/office/drawing/2014/main" id="{A9C76506-E0AE-BCA4-F159-2D99352046BF}"/>
                  </a:ext>
                </a:extLst>
              </p:cNvPr>
              <p:cNvSpPr>
                <a:spLocks/>
              </p:cNvSpPr>
              <p:nvPr/>
            </p:nvSpPr>
            <p:spPr bwMode="auto">
              <a:xfrm>
                <a:off x="12239625" y="2900673"/>
                <a:ext cx="742950" cy="1265238"/>
              </a:xfrm>
              <a:custGeom>
                <a:avLst/>
                <a:gdLst>
                  <a:gd name="T0" fmla="*/ 468 w 468"/>
                  <a:gd name="T1" fmla="*/ 797 h 797"/>
                  <a:gd name="T2" fmla="*/ 468 w 468"/>
                  <a:gd name="T3" fmla="*/ 0 h 797"/>
                  <a:gd name="T4" fmla="*/ 0 w 468"/>
                  <a:gd name="T5" fmla="*/ 0 h 797"/>
                  <a:gd name="T6" fmla="*/ 468 w 468"/>
                  <a:gd name="T7" fmla="*/ 797 h 797"/>
                </a:gdLst>
                <a:ahLst/>
                <a:cxnLst>
                  <a:cxn ang="0">
                    <a:pos x="T0" y="T1"/>
                  </a:cxn>
                  <a:cxn ang="0">
                    <a:pos x="T2" y="T3"/>
                  </a:cxn>
                  <a:cxn ang="0">
                    <a:pos x="T4" y="T5"/>
                  </a:cxn>
                  <a:cxn ang="0">
                    <a:pos x="T6" y="T7"/>
                  </a:cxn>
                </a:cxnLst>
                <a:rect l="0" t="0" r="r" b="b"/>
                <a:pathLst>
                  <a:path w="468" h="797">
                    <a:moveTo>
                      <a:pt x="468" y="797"/>
                    </a:moveTo>
                    <a:lnTo>
                      <a:pt x="468" y="0"/>
                    </a:lnTo>
                    <a:lnTo>
                      <a:pt x="0" y="0"/>
                    </a:lnTo>
                    <a:lnTo>
                      <a:pt x="468" y="797"/>
                    </a:lnTo>
                    <a:close/>
                  </a:path>
                </a:pathLst>
              </a:custGeom>
              <a:solidFill>
                <a:srgbClr val="515869"/>
              </a:solidFill>
              <a:ln>
                <a:solidFill>
                  <a:srgbClr val="00529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9" name="Oval 9">
                <a:extLst>
                  <a:ext uri="{FF2B5EF4-FFF2-40B4-BE49-F238E27FC236}">
                    <a16:creationId xmlns:a16="http://schemas.microsoft.com/office/drawing/2014/main" id="{D103BB00-BA75-C724-BBA6-0AC8799359A5}"/>
                  </a:ext>
                </a:extLst>
              </p:cNvPr>
              <p:cNvSpPr>
                <a:spLocks noChangeArrowheads="1"/>
              </p:cNvSpPr>
              <p:nvPr/>
            </p:nvSpPr>
            <p:spPr bwMode="auto">
              <a:xfrm>
                <a:off x="12536487" y="4221473"/>
                <a:ext cx="149225" cy="146050"/>
              </a:xfrm>
              <a:prstGeom prst="ellipse">
                <a:avLst/>
              </a:prstGeom>
              <a:solidFill>
                <a:srgbClr val="2D3E50"/>
              </a:solidFill>
              <a:ln>
                <a:solidFill>
                  <a:srgbClr val="00529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0" name="Freeform 10">
                <a:extLst>
                  <a:ext uri="{FF2B5EF4-FFF2-40B4-BE49-F238E27FC236}">
                    <a16:creationId xmlns:a16="http://schemas.microsoft.com/office/drawing/2014/main" id="{BCDC2C09-67E1-BCC5-DF46-E55102D3B791}"/>
                  </a:ext>
                </a:extLst>
              </p:cNvPr>
              <p:cNvSpPr>
                <a:spLocks/>
              </p:cNvSpPr>
              <p:nvPr/>
            </p:nvSpPr>
            <p:spPr bwMode="auto">
              <a:xfrm>
                <a:off x="12468225" y="2762560"/>
                <a:ext cx="288925" cy="38100"/>
              </a:xfrm>
              <a:custGeom>
                <a:avLst/>
                <a:gdLst>
                  <a:gd name="T0" fmla="*/ 5 w 77"/>
                  <a:gd name="T1" fmla="*/ 10 h 10"/>
                  <a:gd name="T2" fmla="*/ 72 w 77"/>
                  <a:gd name="T3" fmla="*/ 10 h 10"/>
                  <a:gd name="T4" fmla="*/ 77 w 77"/>
                  <a:gd name="T5" fmla="*/ 5 h 10"/>
                  <a:gd name="T6" fmla="*/ 72 w 77"/>
                  <a:gd name="T7" fmla="*/ 0 h 10"/>
                  <a:gd name="T8" fmla="*/ 5 w 77"/>
                  <a:gd name="T9" fmla="*/ 0 h 10"/>
                  <a:gd name="T10" fmla="*/ 0 w 77"/>
                  <a:gd name="T11" fmla="*/ 5 h 10"/>
                  <a:gd name="T12" fmla="*/ 5 w 77"/>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77" h="10">
                    <a:moveTo>
                      <a:pt x="5" y="10"/>
                    </a:moveTo>
                    <a:cubicBezTo>
                      <a:pt x="72" y="10"/>
                      <a:pt x="72" y="10"/>
                      <a:pt x="72" y="10"/>
                    </a:cubicBezTo>
                    <a:cubicBezTo>
                      <a:pt x="75" y="10"/>
                      <a:pt x="77" y="8"/>
                      <a:pt x="77" y="5"/>
                    </a:cubicBezTo>
                    <a:cubicBezTo>
                      <a:pt x="77" y="2"/>
                      <a:pt x="75" y="0"/>
                      <a:pt x="72" y="0"/>
                    </a:cubicBezTo>
                    <a:cubicBezTo>
                      <a:pt x="5" y="0"/>
                      <a:pt x="5" y="0"/>
                      <a:pt x="5" y="0"/>
                    </a:cubicBezTo>
                    <a:cubicBezTo>
                      <a:pt x="2" y="0"/>
                      <a:pt x="0" y="2"/>
                      <a:pt x="0" y="5"/>
                    </a:cubicBezTo>
                    <a:cubicBezTo>
                      <a:pt x="0" y="8"/>
                      <a:pt x="2" y="10"/>
                      <a:pt x="5" y="10"/>
                    </a:cubicBezTo>
                    <a:close/>
                  </a:path>
                </a:pathLst>
              </a:custGeom>
              <a:solidFill>
                <a:srgbClr val="2D3E50"/>
              </a:solidFill>
              <a:ln>
                <a:solidFill>
                  <a:srgbClr val="005293"/>
                </a:solidFill>
              </a:ln>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spTree>
    <p:extLst>
      <p:ext uri="{BB962C8B-B14F-4D97-AF65-F5344CB8AC3E}">
        <p14:creationId xmlns:p14="http://schemas.microsoft.com/office/powerpoint/2010/main" val="152567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2FAAB-1D34-B19D-53AA-92CBBA5986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BFB27B-A705-31F9-BCA1-46223611BFEA}"/>
              </a:ext>
            </a:extLst>
          </p:cNvPr>
          <p:cNvSpPr>
            <a:spLocks noGrp="1"/>
          </p:cNvSpPr>
          <p:nvPr>
            <p:ph type="title"/>
          </p:nvPr>
        </p:nvSpPr>
        <p:spPr>
          <a:xfrm>
            <a:off x="2113025" y="5650358"/>
            <a:ext cx="20192873" cy="1830070"/>
          </a:xfrm>
        </p:spPr>
        <p:txBody>
          <a:bodyPr/>
          <a:lstStyle/>
          <a:p>
            <a:pPr algn="ctr"/>
            <a:r>
              <a:rPr lang="en-NZ" sz="8800" b="1" dirty="0">
                <a:solidFill>
                  <a:schemeClr val="accent2">
                    <a:lumMod val="50000"/>
                  </a:schemeClr>
                </a:solidFill>
                <a:latin typeface="+mn-lt"/>
              </a:rPr>
              <a:t>Results and Discussion</a:t>
            </a:r>
          </a:p>
        </p:txBody>
      </p:sp>
      <p:sp>
        <p:nvSpPr>
          <p:cNvPr id="3" name="SlideNumberBadge">
            <a:extLst>
              <a:ext uri="{FF2B5EF4-FFF2-40B4-BE49-F238E27FC236}">
                <a16:creationId xmlns:a16="http://schemas.microsoft.com/office/drawing/2014/main" id="{C8A99D26-C824-4F3C-AB43-9D928257BE68}"/>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6</a:t>
            </a:r>
          </a:p>
        </p:txBody>
      </p:sp>
    </p:spTree>
    <p:extLst>
      <p:ext uri="{BB962C8B-B14F-4D97-AF65-F5344CB8AC3E}">
        <p14:creationId xmlns:p14="http://schemas.microsoft.com/office/powerpoint/2010/main" val="3280534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64FF6-E5A4-22A2-B58B-4E06B63406E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803C890-4C35-257E-E4F9-9AE277FFDF24}"/>
              </a:ext>
            </a:extLst>
          </p:cNvPr>
          <p:cNvSpPr/>
          <p:nvPr/>
        </p:nvSpPr>
        <p:spPr>
          <a:xfrm>
            <a:off x="7607808" y="1184062"/>
            <a:ext cx="8375904" cy="424599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a:extLst>
              <a:ext uri="{FF2B5EF4-FFF2-40B4-BE49-F238E27FC236}">
                <a16:creationId xmlns:a16="http://schemas.microsoft.com/office/drawing/2014/main" id="{D9BE59FF-A8CD-9A84-5C07-0EF536F9AABB}"/>
              </a:ext>
            </a:extLst>
          </p:cNvPr>
          <p:cNvSpPr txBox="1"/>
          <p:nvPr/>
        </p:nvSpPr>
        <p:spPr>
          <a:xfrm>
            <a:off x="1425225" y="5853187"/>
            <a:ext cx="21861082" cy="5078313"/>
          </a:xfrm>
          <a:prstGeom prst="rect">
            <a:avLst/>
          </a:prstGeom>
          <a:noFill/>
        </p:spPr>
        <p:txBody>
          <a:bodyPr wrap="square">
            <a:spAutoFit/>
          </a:bodyPr>
          <a:lstStyle/>
          <a:p>
            <a:pPr marL="571500" indent="-571500">
              <a:buFont typeface="Calibri" panose="020B0604020202020204" pitchFamily="34" charset="0"/>
              <a:buChar char="•"/>
            </a:pPr>
            <a:r>
              <a:rPr lang="en-NZ" sz="4400" dirty="0">
                <a:latin typeface="Calibri" panose="020B0604020202020204" pitchFamily="34" charset="0"/>
                <a:cs typeface="Calibri" panose="020B0604020202020204" pitchFamily="34" charset="0"/>
              </a:rPr>
              <a:t>Ads feature well known chefs, celebrities or other opinion leader endorsing plant-based diets and products. </a:t>
            </a:r>
          </a:p>
          <a:p>
            <a:pPr marL="571500" indent="-571500">
              <a:spcBef>
                <a:spcPts val="2400"/>
              </a:spcBef>
              <a:buFont typeface="Calibri" panose="020B0604020202020204" pitchFamily="34" charset="0"/>
              <a:buChar char="•"/>
            </a:pPr>
            <a:r>
              <a:rPr lang="en-NZ" sz="4400" dirty="0">
                <a:latin typeface="Calibri" panose="020B0604020202020204" pitchFamily="34" charset="0"/>
                <a:cs typeface="Calibri" panose="020B0604020202020204" pitchFamily="34" charset="0"/>
              </a:rPr>
              <a:t>Focus: Product features, such as taste and texture, brands, humorous, modern, upbeat and positive in emotional display. </a:t>
            </a:r>
          </a:p>
          <a:p>
            <a:pPr marL="571500" indent="-571500">
              <a:spcBef>
                <a:spcPts val="2400"/>
              </a:spcBef>
              <a:buFont typeface="Calibri" panose="020B0604020202020204" pitchFamily="34" charset="0"/>
              <a:buChar char="•"/>
            </a:pPr>
            <a:r>
              <a:rPr lang="en-NZ" sz="4400" dirty="0">
                <a:latin typeface="Calibri" panose="020B0604020202020204" pitchFamily="34" charset="0"/>
                <a:cs typeface="Calibri" panose="020B0604020202020204" pitchFamily="34" charset="0"/>
              </a:rPr>
              <a:t>Polarising and controversial content are not presented. </a:t>
            </a:r>
          </a:p>
          <a:p>
            <a:pPr marL="571500" indent="-571500">
              <a:spcBef>
                <a:spcPts val="2400"/>
              </a:spcBef>
              <a:buFont typeface="Calibri" panose="020B0604020202020204" pitchFamily="34" charset="0"/>
              <a:buChar char="•"/>
            </a:pPr>
            <a:r>
              <a:rPr lang="en-NZ" sz="4400" dirty="0">
                <a:latin typeface="Calibri" panose="020B0604020202020204" pitchFamily="34" charset="0"/>
                <a:cs typeface="Calibri" panose="020B0604020202020204" pitchFamily="34" charset="0"/>
              </a:rPr>
              <a:t>Results consistent with the recent body of literature </a:t>
            </a:r>
            <a:r>
              <a:rPr lang="en-NZ" sz="3200" dirty="0">
                <a:latin typeface="Calibri" panose="020B0604020202020204" pitchFamily="34" charset="0"/>
                <a:cs typeface="Calibri" panose="020B0604020202020204" pitchFamily="34" charset="0"/>
              </a:rPr>
              <a:t>(Yule &amp; Cummings, 2023; Chaput &amp; Paulsson, 2025). </a:t>
            </a:r>
          </a:p>
        </p:txBody>
      </p:sp>
      <p:pic>
        <p:nvPicPr>
          <p:cNvPr id="1028" name="Picture 4" descr="Instagram - Wikipedia">
            <a:extLst>
              <a:ext uri="{FF2B5EF4-FFF2-40B4-BE49-F238E27FC236}">
                <a16:creationId xmlns:a16="http://schemas.microsoft.com/office/drawing/2014/main" id="{DD2192BE-3ABE-D9A8-45CD-E90BC56004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55766" y="1468402"/>
            <a:ext cx="3192970" cy="31929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9C69781-DEAC-C9C3-82F6-5741CDBDE2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1736" y="1468402"/>
            <a:ext cx="3192970" cy="31929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C0D40FA-F963-4F1B-A4F5-C0405EE66D87}"/>
              </a:ext>
            </a:extLst>
          </p:cNvPr>
          <p:cNvSpPr txBox="1"/>
          <p:nvPr/>
        </p:nvSpPr>
        <p:spPr>
          <a:xfrm>
            <a:off x="8046720" y="4678619"/>
            <a:ext cx="7936992" cy="584775"/>
          </a:xfrm>
          <a:prstGeom prst="rect">
            <a:avLst/>
          </a:prstGeom>
          <a:noFill/>
        </p:spPr>
        <p:txBody>
          <a:bodyPr wrap="square" rtlCol="0">
            <a:spAutoFit/>
          </a:bodyPr>
          <a:lstStyle/>
          <a:p>
            <a:r>
              <a:rPr lang="en-NZ" sz="1600" dirty="0"/>
              <a:t>Figure 1 +2: Social media outlets where chefs, celebrities and influencers share their content</a:t>
            </a:r>
          </a:p>
          <a:p>
            <a:r>
              <a:rPr lang="en-NZ" sz="1600" dirty="0"/>
              <a:t>Source: Meta (2026)</a:t>
            </a:r>
          </a:p>
        </p:txBody>
      </p:sp>
      <p:sp>
        <p:nvSpPr>
          <p:cNvPr id="2" name="SlideNumberBadge">
            <a:extLst>
              <a:ext uri="{FF2B5EF4-FFF2-40B4-BE49-F238E27FC236}">
                <a16:creationId xmlns:a16="http://schemas.microsoft.com/office/drawing/2014/main" id="{78CBBA9A-80B1-4F0B-BC94-3D784036B1F0}"/>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7</a:t>
            </a:r>
          </a:p>
        </p:txBody>
      </p:sp>
    </p:spTree>
    <p:extLst>
      <p:ext uri="{BB962C8B-B14F-4D97-AF65-F5344CB8AC3E}">
        <p14:creationId xmlns:p14="http://schemas.microsoft.com/office/powerpoint/2010/main" val="1652858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9524B-98F6-7B30-646A-F9ACDEC0B33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5E61BD6-3294-23F7-F9E5-D04E3CD3DB13}"/>
              </a:ext>
            </a:extLst>
          </p:cNvPr>
          <p:cNvSpPr/>
          <p:nvPr/>
        </p:nvSpPr>
        <p:spPr>
          <a:xfrm>
            <a:off x="14100048" y="362359"/>
            <a:ext cx="9386189" cy="12143232"/>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9" name="Picture 8">
            <a:extLst>
              <a:ext uri="{FF2B5EF4-FFF2-40B4-BE49-F238E27FC236}">
                <a16:creationId xmlns:a16="http://schemas.microsoft.com/office/drawing/2014/main" id="{41C49C0B-5F4A-5679-5564-DE0901EF84DC}"/>
              </a:ext>
            </a:extLst>
          </p:cNvPr>
          <p:cNvPicPr>
            <a:picLocks noChangeAspect="1"/>
          </p:cNvPicPr>
          <p:nvPr/>
        </p:nvPicPr>
        <p:blipFill>
          <a:blip r:embed="rId3"/>
          <a:srcRect r="2399"/>
          <a:stretch>
            <a:fillRect/>
          </a:stretch>
        </p:blipFill>
        <p:spPr>
          <a:xfrm>
            <a:off x="14617977" y="902415"/>
            <a:ext cx="8359024" cy="5106669"/>
          </a:xfrm>
          <a:prstGeom prst="roundRect">
            <a:avLst/>
          </a:prstGeom>
        </p:spPr>
      </p:pic>
      <p:pic>
        <p:nvPicPr>
          <p:cNvPr id="11" name="Picture 10">
            <a:extLst>
              <a:ext uri="{FF2B5EF4-FFF2-40B4-BE49-F238E27FC236}">
                <a16:creationId xmlns:a16="http://schemas.microsoft.com/office/drawing/2014/main" id="{3EA77361-CACC-5C8D-E559-EC92D81C90EF}"/>
              </a:ext>
            </a:extLst>
          </p:cNvPr>
          <p:cNvPicPr>
            <a:picLocks noChangeAspect="1"/>
          </p:cNvPicPr>
          <p:nvPr/>
        </p:nvPicPr>
        <p:blipFill>
          <a:blip r:embed="rId4"/>
          <a:srcRect r="2384"/>
          <a:stretch>
            <a:fillRect/>
          </a:stretch>
        </p:blipFill>
        <p:spPr>
          <a:xfrm>
            <a:off x="14617978" y="7248997"/>
            <a:ext cx="8359024" cy="4722390"/>
          </a:xfrm>
          <a:prstGeom prst="roundRect">
            <a:avLst/>
          </a:prstGeom>
        </p:spPr>
      </p:pic>
      <p:sp>
        <p:nvSpPr>
          <p:cNvPr id="14" name="TextBox 13">
            <a:extLst>
              <a:ext uri="{FF2B5EF4-FFF2-40B4-BE49-F238E27FC236}">
                <a16:creationId xmlns:a16="http://schemas.microsoft.com/office/drawing/2014/main" id="{05590807-B385-A193-82A6-814B33E6BCCB}"/>
              </a:ext>
            </a:extLst>
          </p:cNvPr>
          <p:cNvSpPr txBox="1"/>
          <p:nvPr/>
        </p:nvSpPr>
        <p:spPr>
          <a:xfrm>
            <a:off x="14819521" y="6151987"/>
            <a:ext cx="7992588" cy="954107"/>
          </a:xfrm>
          <a:prstGeom prst="rect">
            <a:avLst/>
          </a:prstGeom>
          <a:noFill/>
        </p:spPr>
        <p:txBody>
          <a:bodyPr wrap="square" rtlCol="0">
            <a:spAutoFit/>
          </a:bodyPr>
          <a:lstStyle/>
          <a:p>
            <a:r>
              <a:rPr lang="en-NZ" sz="2800" dirty="0">
                <a:solidFill>
                  <a:schemeClr val="bg1"/>
                </a:solidFill>
              </a:rPr>
              <a:t>La Vie’s The meat is dead campaign was the blue print for Beyond meat’s “All taste and no worry”- campaign</a:t>
            </a:r>
          </a:p>
        </p:txBody>
      </p:sp>
      <p:sp>
        <p:nvSpPr>
          <p:cNvPr id="6" name="TextBox 5">
            <a:extLst>
              <a:ext uri="{FF2B5EF4-FFF2-40B4-BE49-F238E27FC236}">
                <a16:creationId xmlns:a16="http://schemas.microsoft.com/office/drawing/2014/main" id="{BD72EFEA-F1D1-4AE1-1390-A88E97A3CD77}"/>
              </a:ext>
            </a:extLst>
          </p:cNvPr>
          <p:cNvSpPr txBox="1"/>
          <p:nvPr/>
        </p:nvSpPr>
        <p:spPr>
          <a:xfrm>
            <a:off x="800588" y="759512"/>
            <a:ext cx="12625332" cy="11603176"/>
          </a:xfrm>
          <a:prstGeom prst="rect">
            <a:avLst/>
          </a:prstGeom>
          <a:noFill/>
        </p:spPr>
        <p:txBody>
          <a:bodyPr wrap="square">
            <a:spAutoFit/>
          </a:bodyPr>
          <a:lstStyle/>
          <a:p>
            <a:pPr marL="571500" indent="-571500" algn="l">
              <a:buFont typeface="Calibri" panose="020B0604020202020204" pitchFamily="34" charset="0"/>
              <a:buChar char="•"/>
            </a:pPr>
            <a:r>
              <a:rPr lang="en-NZ" sz="4400" dirty="0">
                <a:effectLst/>
                <a:latin typeface="Calibri" panose="020B0604020202020204" pitchFamily="34" charset="0"/>
                <a:ea typeface="Aptos" panose="020B0004020202020204" pitchFamily="34" charset="0"/>
                <a:cs typeface="Calibri" panose="020B0604020202020204" pitchFamily="34" charset="0"/>
              </a:rPr>
              <a:t>Ads do not allow consumers to separate the meat on their plate from a cute living piglet </a:t>
            </a:r>
            <a:r>
              <a:rPr lang="en-NZ" sz="4400" dirty="0">
                <a:effectLst/>
                <a:latin typeface="Calibri" panose="020B0604020202020204" pitchFamily="34" charset="0"/>
                <a:ea typeface="Aptos" panose="020B0004020202020204" pitchFamily="34" charset="0"/>
                <a:cs typeface="Calibri" panose="020B0604020202020204" pitchFamily="34" charset="0"/>
                <a:sym typeface="Wingdings" panose="05000000000000000000" pitchFamily="2" charset="2"/>
              </a:rPr>
              <a:t> Address meat paradox</a:t>
            </a:r>
          </a:p>
          <a:p>
            <a:pPr algn="l"/>
            <a:endParaRPr lang="en-NZ" sz="4400" dirty="0">
              <a:latin typeface="Calibri" panose="020B0604020202020204" pitchFamily="34" charset="0"/>
              <a:ea typeface="Aptos" panose="020B0004020202020204" pitchFamily="34" charset="0"/>
              <a:cs typeface="Calibri" panose="020B0604020202020204" pitchFamily="34" charset="0"/>
              <a:sym typeface="Wingdings" panose="05000000000000000000" pitchFamily="2" charset="2"/>
            </a:endParaRPr>
          </a:p>
          <a:p>
            <a:pPr marL="571500" indent="-571500" algn="l">
              <a:buFont typeface="Calibri" panose="020B0604020202020204" pitchFamily="34" charset="0"/>
              <a:buChar char="•"/>
            </a:pPr>
            <a:r>
              <a:rPr lang="en-NZ" sz="4400" dirty="0">
                <a:effectLst/>
                <a:latin typeface="Calibri" panose="020B0604020202020204" pitchFamily="34" charset="0"/>
                <a:ea typeface="Aptos" panose="020B0004020202020204" pitchFamily="34" charset="0"/>
                <a:cs typeface="Calibri" panose="020B0604020202020204" pitchFamily="34" charset="0"/>
                <a:sym typeface="Wingdings" panose="05000000000000000000" pitchFamily="2" charset="2"/>
              </a:rPr>
              <a:t>Ads aligned with virtue ethics </a:t>
            </a:r>
            <a:r>
              <a:rPr lang="en-NZ" sz="3600" dirty="0">
                <a:effectLst/>
                <a:latin typeface="Calibri" panose="020B0604020202020204" pitchFamily="34" charset="0"/>
                <a:ea typeface="Aptos" panose="020B0004020202020204" pitchFamily="34" charset="0"/>
                <a:cs typeface="Calibri" panose="020B0604020202020204" pitchFamily="34" charset="0"/>
                <a:sym typeface="Wingdings" panose="05000000000000000000" pitchFamily="2" charset="2"/>
              </a:rPr>
              <a:t>(Alvaro, 2017)</a:t>
            </a:r>
          </a:p>
          <a:p>
            <a:pPr marL="1486723" lvl="1" indent="-571500" algn="l">
              <a:buFont typeface="Wingdings" panose="05000000000000000000" pitchFamily="2" charset="2"/>
              <a:buChar char="Ø"/>
            </a:pPr>
            <a:r>
              <a:rPr lang="en-NZ" sz="4400" dirty="0">
                <a:latin typeface="Calibri" panose="020B0604020202020204" pitchFamily="34" charset="0"/>
                <a:ea typeface="Aptos" panose="020B0004020202020204" pitchFamily="34" charset="0"/>
                <a:cs typeface="Calibri" panose="020B0604020202020204" pitchFamily="34" charset="0"/>
              </a:rPr>
              <a:t>F</a:t>
            </a:r>
            <a:r>
              <a:rPr lang="en-NZ" sz="4400" dirty="0">
                <a:effectLst/>
                <a:latin typeface="Calibri" panose="020B0604020202020204" pitchFamily="34" charset="0"/>
                <a:ea typeface="Aptos" panose="020B0004020202020204" pitchFamily="34" charset="0"/>
                <a:cs typeface="Calibri" panose="020B0604020202020204" pitchFamily="34" charset="0"/>
              </a:rPr>
              <a:t>orces consumer to rethink their consumption habits by confronting them with the living animal and their intelligence. </a:t>
            </a:r>
          </a:p>
          <a:p>
            <a:pPr marL="1486723" lvl="1" indent="-571500" algn="l">
              <a:buFont typeface="Wingdings" panose="05000000000000000000" pitchFamily="2" charset="2"/>
              <a:buChar char="Ø"/>
            </a:pPr>
            <a:r>
              <a:rPr lang="en-NZ" sz="4400" dirty="0">
                <a:effectLst/>
                <a:latin typeface="Calibri" panose="020B0604020202020204" pitchFamily="34" charset="0"/>
                <a:ea typeface="Aptos" panose="020B0004020202020204" pitchFamily="34" charset="0"/>
                <a:cs typeface="Calibri" panose="020B0604020202020204" pitchFamily="34" charset="0"/>
              </a:rPr>
              <a:t>Evaluation is painful and a part of character-building towards altruism and compassion</a:t>
            </a:r>
          </a:p>
          <a:p>
            <a:pPr marL="1486723" lvl="1" indent="-571500" algn="l">
              <a:buFont typeface="Wingdings" panose="05000000000000000000" pitchFamily="2" charset="2"/>
              <a:buChar char="Ø"/>
            </a:pPr>
            <a:r>
              <a:rPr lang="en-NZ" sz="4400" dirty="0">
                <a:latin typeface="Calibri" panose="020B0604020202020204" pitchFamily="34" charset="0"/>
                <a:ea typeface="Aptos" panose="020B0004020202020204" pitchFamily="34" charset="0"/>
                <a:cs typeface="Calibri" panose="020B0604020202020204" pitchFamily="34" charset="0"/>
              </a:rPr>
              <a:t>P</a:t>
            </a:r>
            <a:r>
              <a:rPr lang="en-NZ" sz="4400" dirty="0">
                <a:effectLst/>
                <a:latin typeface="Calibri" panose="020B0604020202020204" pitchFamily="34" charset="0"/>
                <a:ea typeface="Aptos" panose="020B0004020202020204" pitchFamily="34" charset="0"/>
                <a:cs typeface="Calibri" panose="020B0604020202020204" pitchFamily="34" charset="0"/>
              </a:rPr>
              <a:t>lant-based meats are choice beyond product switching, it is the only right and virtuous choice from a vegan ethics perspective. </a:t>
            </a:r>
          </a:p>
          <a:p>
            <a:pPr algn="l"/>
            <a:endParaRPr lang="en-NZ" sz="4400" dirty="0">
              <a:effectLst/>
              <a:latin typeface="Calibri" panose="020B0604020202020204" pitchFamily="34" charset="0"/>
              <a:ea typeface="Aptos" panose="020B0004020202020204" pitchFamily="34" charset="0"/>
              <a:cs typeface="Calibri" panose="020B0604020202020204" pitchFamily="34" charset="0"/>
            </a:endParaRPr>
          </a:p>
          <a:p>
            <a:pPr marL="571500" indent="-571500" algn="l">
              <a:buFont typeface="Calibri" panose="020B0604020202020204" pitchFamily="34" charset="0"/>
              <a:buChar char="•"/>
            </a:pPr>
            <a:r>
              <a:rPr lang="en-NZ" sz="4400" dirty="0">
                <a:latin typeface="Calibri" panose="020B0604020202020204" pitchFamily="34" charset="0"/>
                <a:cs typeface="Calibri" panose="020B0604020202020204" pitchFamily="34" charset="0"/>
              </a:rPr>
              <a:t>Emotional tension resolved towards nudge towards positivity</a:t>
            </a:r>
          </a:p>
        </p:txBody>
      </p:sp>
      <p:sp>
        <p:nvSpPr>
          <p:cNvPr id="3" name="TextBox 2">
            <a:extLst>
              <a:ext uri="{FF2B5EF4-FFF2-40B4-BE49-F238E27FC236}">
                <a16:creationId xmlns:a16="http://schemas.microsoft.com/office/drawing/2014/main" id="{C2CAA66F-7D4B-B269-BBF7-62DC15EA232D}"/>
              </a:ext>
            </a:extLst>
          </p:cNvPr>
          <p:cNvSpPr txBox="1"/>
          <p:nvPr/>
        </p:nvSpPr>
        <p:spPr>
          <a:xfrm>
            <a:off x="16017289" y="12069212"/>
            <a:ext cx="5927167" cy="338554"/>
          </a:xfrm>
          <a:prstGeom prst="rect">
            <a:avLst/>
          </a:prstGeom>
          <a:noFill/>
        </p:spPr>
        <p:txBody>
          <a:bodyPr wrap="square" rtlCol="0">
            <a:spAutoFit/>
          </a:bodyPr>
          <a:lstStyle/>
          <a:p>
            <a:r>
              <a:rPr lang="en-NZ" sz="1600" dirty="0">
                <a:solidFill>
                  <a:schemeClr val="bg1"/>
                </a:solidFill>
              </a:rPr>
              <a:t>Figure 3 +4: Ads with real animals  Source: Vegan economist  (2025)</a:t>
            </a:r>
            <a:r>
              <a:rPr lang="en-NZ" sz="1600" dirty="0"/>
              <a:t>)</a:t>
            </a:r>
          </a:p>
        </p:txBody>
      </p:sp>
      <p:sp>
        <p:nvSpPr>
          <p:cNvPr id="4" name="SlideNumberBadge">
            <a:extLst>
              <a:ext uri="{FF2B5EF4-FFF2-40B4-BE49-F238E27FC236}">
                <a16:creationId xmlns:a16="http://schemas.microsoft.com/office/drawing/2014/main" id="{D87B6D2A-75A8-4373-8976-4D208A220212}"/>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8</a:t>
            </a:r>
          </a:p>
        </p:txBody>
      </p:sp>
    </p:spTree>
    <p:extLst>
      <p:ext uri="{BB962C8B-B14F-4D97-AF65-F5344CB8AC3E}">
        <p14:creationId xmlns:p14="http://schemas.microsoft.com/office/powerpoint/2010/main" val="1033785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47AB7-A15C-DD3F-9E34-36CA996A187E}"/>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1A1380F-632C-FBCD-D6F1-7751DA09A51A}"/>
              </a:ext>
            </a:extLst>
          </p:cNvPr>
          <p:cNvSpPr/>
          <p:nvPr/>
        </p:nvSpPr>
        <p:spPr>
          <a:xfrm>
            <a:off x="14097000" y="415925"/>
            <a:ext cx="9385300" cy="12141200"/>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052" name="Picture 4" descr="Stand back Puppets! These Protein Bites ...">
            <a:extLst>
              <a:ext uri="{FF2B5EF4-FFF2-40B4-BE49-F238E27FC236}">
                <a16:creationId xmlns:a16="http://schemas.microsoft.com/office/drawing/2014/main" id="{C92F5C75-9503-8EC3-554E-8238ED1CEC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1813" y="6245225"/>
            <a:ext cx="8586787" cy="5816600"/>
          </a:xfrm>
          <a:prstGeom prst="roundRect">
            <a:avLst/>
          </a:prstGeom>
          <a:noFill/>
          <a:extLst>
            <a:ext uri="{909E8E84-426E-40DD-AFC4-6F175D3DCCD1}">
              <a14:hiddenFill xmlns:a14="http://schemas.microsoft.com/office/drawing/2010/main">
                <a:solidFill>
                  <a:srgbClr val="FFFFFF"/>
                </a:solidFill>
              </a14:hiddenFill>
            </a:ext>
          </a:extLst>
        </p:spPr>
      </p:pic>
      <p:pic>
        <p:nvPicPr>
          <p:cNvPr id="2054" name="Picture 6" descr="Don't eat us', say Quorn's animal puppets in meat-free campaign | Talking  Retail">
            <a:extLst>
              <a:ext uri="{FF2B5EF4-FFF2-40B4-BE49-F238E27FC236}">
                <a16:creationId xmlns:a16="http://schemas.microsoft.com/office/drawing/2014/main" id="{4317F595-51F7-0108-17E6-B5D9FB8547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01813" y="873125"/>
            <a:ext cx="8586787" cy="4432300"/>
          </a:xfrm>
          <a:prstGeom prst="round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6DEE9E3-96B7-C5D0-2BE8-6A8B248AB709}"/>
              </a:ext>
            </a:extLst>
          </p:cNvPr>
          <p:cNvSpPr txBox="1"/>
          <p:nvPr/>
        </p:nvSpPr>
        <p:spPr>
          <a:xfrm>
            <a:off x="15922625" y="5457825"/>
            <a:ext cx="7696200" cy="584200"/>
          </a:xfrm>
          <a:prstGeom prst="rect">
            <a:avLst/>
          </a:prstGeom>
          <a:noFill/>
          <a:ln>
            <a:noFill/>
          </a:ln>
        </p:spPr>
        <p:txBody>
          <a:bodyPr wrap="square" rtlCol="0">
            <a:spAutoFit/>
          </a:bodyPr>
          <a:lstStyle/>
          <a:p>
            <a:r>
              <a:rPr lang="en-NZ" sz="3200" dirty="0">
                <a:solidFill>
                  <a:schemeClr val="bg1"/>
                </a:solidFill>
              </a:rPr>
              <a:t>Quorn’s “Don’t eat us”- Campaign</a:t>
            </a:r>
          </a:p>
        </p:txBody>
      </p:sp>
      <p:sp>
        <p:nvSpPr>
          <p:cNvPr id="7" name="TextBox 6">
            <a:extLst>
              <a:ext uri="{FF2B5EF4-FFF2-40B4-BE49-F238E27FC236}">
                <a16:creationId xmlns:a16="http://schemas.microsoft.com/office/drawing/2014/main" id="{16411E10-980D-128A-AA81-350A1E2C72FA}"/>
              </a:ext>
            </a:extLst>
          </p:cNvPr>
          <p:cNvSpPr txBox="1"/>
          <p:nvPr/>
        </p:nvSpPr>
        <p:spPr>
          <a:xfrm>
            <a:off x="800100" y="673100"/>
            <a:ext cx="12623800" cy="11603176"/>
          </a:xfrm>
          <a:prstGeom prst="rect">
            <a:avLst/>
          </a:prstGeom>
          <a:noFill/>
        </p:spPr>
        <p:txBody>
          <a:bodyPr wrap="square">
            <a:spAutoFit/>
          </a:bodyPr>
          <a:lstStyle/>
          <a:p>
            <a:pPr marL="571500" indent="-571500" algn="l">
              <a:buFont typeface="Calibri" panose="020B0604020202020204" pitchFamily="34" charset="0"/>
              <a:buChar char="•"/>
            </a:pPr>
            <a:r>
              <a:rPr lang="en-NZ" sz="4400" dirty="0">
                <a:latin typeface="Calibri" panose="020B0604020202020204" pitchFamily="34" charset="0"/>
                <a:cs typeface="Calibri" panose="020B0604020202020204" pitchFamily="34" charset="0"/>
              </a:rPr>
              <a:t>Ads use cartoon figures and hand puppets for their advertisements.</a:t>
            </a:r>
          </a:p>
          <a:p>
            <a:pPr algn="l"/>
            <a:endParaRPr lang="en-NZ" sz="4400" dirty="0">
              <a:latin typeface="Calibri" panose="020B0604020202020204" pitchFamily="34" charset="0"/>
              <a:cs typeface="Calibri" panose="020B0604020202020204" pitchFamily="34" charset="0"/>
            </a:endParaRPr>
          </a:p>
          <a:p>
            <a:pPr marL="571500" indent="-571500" algn="l">
              <a:buFont typeface="Calibri" panose="020B0604020202020204" pitchFamily="34" charset="0"/>
              <a:buChar char="•"/>
            </a:pPr>
            <a:r>
              <a:rPr lang="en-NZ" sz="4400" dirty="0">
                <a:latin typeface="Calibri" panose="020B0604020202020204" pitchFamily="34" charset="0"/>
                <a:cs typeface="Calibri" panose="020B0604020202020204" pitchFamily="34" charset="0"/>
              </a:rPr>
              <a:t>The whimsical and funny hand puppet animals bypass the meat paradox and emotional tension. </a:t>
            </a:r>
          </a:p>
          <a:p>
            <a:pPr marL="571500" indent="-571500" algn="l">
              <a:buFont typeface="Calibri" panose="020B0604020202020204" pitchFamily="34" charset="0"/>
              <a:buChar char="•"/>
            </a:pPr>
            <a:endParaRPr lang="en-NZ" sz="4400" dirty="0">
              <a:latin typeface="Calibri" panose="020B0604020202020204" pitchFamily="34" charset="0"/>
              <a:cs typeface="Calibri" panose="020B0604020202020204" pitchFamily="34" charset="0"/>
            </a:endParaRPr>
          </a:p>
          <a:p>
            <a:pPr marL="571500" indent="-571500" algn="l">
              <a:buFont typeface="Calibri" panose="020B0604020202020204" pitchFamily="34" charset="0"/>
              <a:buChar char="•"/>
            </a:pPr>
            <a:r>
              <a:rPr lang="en-NZ" sz="4400" dirty="0">
                <a:latin typeface="Calibri" panose="020B0604020202020204" pitchFamily="34" charset="0"/>
                <a:cs typeface="Calibri" panose="020B0604020202020204" pitchFamily="34" charset="0"/>
              </a:rPr>
              <a:t>The concept rather builds on positive reinforcement and emotional shielding</a:t>
            </a:r>
          </a:p>
          <a:p>
            <a:pPr algn="l"/>
            <a:endParaRPr lang="en-NZ" sz="4400" dirty="0">
              <a:latin typeface="Calibri" panose="020B0604020202020204" pitchFamily="34" charset="0"/>
              <a:cs typeface="Calibri" panose="020B0604020202020204" pitchFamily="34" charset="0"/>
            </a:endParaRPr>
          </a:p>
          <a:p>
            <a:pPr marL="571500" indent="-571500" algn="l">
              <a:buFont typeface="Calibri" panose="020B0604020202020204" pitchFamily="34" charset="0"/>
              <a:buChar char="•"/>
            </a:pPr>
            <a:r>
              <a:rPr lang="en-NZ" sz="4400" dirty="0">
                <a:latin typeface="Calibri" panose="020B0604020202020204" pitchFamily="34" charset="0"/>
                <a:cs typeface="Calibri" panose="020B0604020202020204" pitchFamily="34" charset="0"/>
              </a:rPr>
              <a:t>Quorn advertisements are aligned with the utilitarian school of ethics.</a:t>
            </a:r>
          </a:p>
          <a:p>
            <a:pPr marL="1486723" lvl="1" indent="-571500" algn="l">
              <a:buFont typeface="Wingdings" panose="05000000000000000000" pitchFamily="2" charset="2"/>
              <a:buChar char="Ø"/>
            </a:pPr>
            <a:r>
              <a:rPr lang="en-NZ" sz="4400" dirty="0">
                <a:latin typeface="Calibri" panose="020B0604020202020204" pitchFamily="34" charset="0"/>
                <a:cs typeface="Calibri" panose="020B0604020202020204" pitchFamily="34" charset="0"/>
              </a:rPr>
              <a:t>Utilitarianism seeks to create the greatest good for the greatest number of people and minimize harm. </a:t>
            </a:r>
          </a:p>
          <a:p>
            <a:pPr marL="1486723" lvl="1" indent="-571500" algn="l">
              <a:buFont typeface="Wingdings" panose="05000000000000000000" pitchFamily="2" charset="2"/>
              <a:buChar char="Ø"/>
            </a:pPr>
            <a:r>
              <a:rPr lang="en-NZ" sz="4400" dirty="0">
                <a:latin typeface="Calibri" panose="020B0604020202020204" pitchFamily="34" charset="0"/>
                <a:cs typeface="Calibri" panose="020B0604020202020204" pitchFamily="34" charset="0"/>
              </a:rPr>
              <a:t>Without moral judgement and evaluative force, success towards consumer switching and reduction of animal cruelty greater success</a:t>
            </a:r>
          </a:p>
        </p:txBody>
      </p:sp>
      <p:sp>
        <p:nvSpPr>
          <p:cNvPr id="4" name="TextBox 3">
            <a:extLst>
              <a:ext uri="{FF2B5EF4-FFF2-40B4-BE49-F238E27FC236}">
                <a16:creationId xmlns:a16="http://schemas.microsoft.com/office/drawing/2014/main" id="{04757A7B-0AB5-DEB9-0AC8-BA75B2F4B955}"/>
              </a:ext>
            </a:extLst>
          </p:cNvPr>
          <p:cNvSpPr txBox="1"/>
          <p:nvPr/>
        </p:nvSpPr>
        <p:spPr>
          <a:xfrm>
            <a:off x="16129000" y="12138025"/>
            <a:ext cx="5321300" cy="342900"/>
          </a:xfrm>
          <a:prstGeom prst="rect">
            <a:avLst/>
          </a:prstGeom>
          <a:noFill/>
        </p:spPr>
        <p:txBody>
          <a:bodyPr wrap="square" rtlCol="0">
            <a:spAutoFit/>
          </a:bodyPr>
          <a:lstStyle/>
          <a:p>
            <a:r>
              <a:rPr lang="en-NZ" sz="1600" dirty="0">
                <a:solidFill>
                  <a:schemeClr val="bg1"/>
                </a:solidFill>
              </a:rPr>
              <a:t>Figure 5 +6: Ads with cartoon animals  Source: Quorn (2026)</a:t>
            </a:r>
            <a:r>
              <a:rPr lang="en-NZ" sz="1600" dirty="0"/>
              <a:t>)</a:t>
            </a:r>
          </a:p>
        </p:txBody>
      </p:sp>
      <p:sp>
        <p:nvSpPr>
          <p:cNvPr id="5" name="SlideNumberBadge">
            <a:extLst>
              <a:ext uri="{FF2B5EF4-FFF2-40B4-BE49-F238E27FC236}">
                <a16:creationId xmlns:a16="http://schemas.microsoft.com/office/drawing/2014/main" id="{9B65DBD5-5D89-4858-988D-CF65D30AD8CF}"/>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9</a:t>
            </a:r>
          </a:p>
        </p:txBody>
      </p:sp>
    </p:spTree>
    <p:extLst>
      <p:ext uri="{BB962C8B-B14F-4D97-AF65-F5344CB8AC3E}">
        <p14:creationId xmlns:p14="http://schemas.microsoft.com/office/powerpoint/2010/main" val="4143186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EF237-E8F2-54C6-E747-5E9F701326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104E3-A844-0574-5FD0-6479286B158D}"/>
              </a:ext>
            </a:extLst>
          </p:cNvPr>
          <p:cNvSpPr>
            <a:spLocks noGrp="1"/>
          </p:cNvSpPr>
          <p:nvPr>
            <p:ph type="title"/>
          </p:nvPr>
        </p:nvSpPr>
        <p:spPr/>
        <p:txBody>
          <a:bodyPr/>
          <a:lstStyle/>
          <a:p>
            <a:r>
              <a:rPr lang="en-NZ" sz="8000" b="1" dirty="0">
                <a:solidFill>
                  <a:schemeClr val="accent2">
                    <a:lumMod val="50000"/>
                  </a:schemeClr>
                </a:solidFill>
              </a:rPr>
              <a:t>Conclusion</a:t>
            </a:r>
          </a:p>
        </p:txBody>
      </p:sp>
      <p:sp>
        <p:nvSpPr>
          <p:cNvPr id="3" name="Content Placeholder 2">
            <a:extLst>
              <a:ext uri="{FF2B5EF4-FFF2-40B4-BE49-F238E27FC236}">
                <a16:creationId xmlns:a16="http://schemas.microsoft.com/office/drawing/2014/main" id="{AEF3A343-CB80-F958-E33D-8C9FC42923A2}"/>
              </a:ext>
            </a:extLst>
          </p:cNvPr>
          <p:cNvSpPr>
            <a:spLocks noGrp="1"/>
          </p:cNvSpPr>
          <p:nvPr>
            <p:ph idx="1"/>
          </p:nvPr>
        </p:nvSpPr>
        <p:spPr>
          <a:xfrm>
            <a:off x="1679574" y="2956307"/>
            <a:ext cx="20192873" cy="8254238"/>
          </a:xfrm>
        </p:spPr>
        <p:txBody>
          <a:bodyPr/>
          <a:lstStyle/>
          <a:p>
            <a:pPr marL="457200" indent="-457200">
              <a:spcBef>
                <a:spcPts val="1800"/>
              </a:spcBef>
              <a:buClr>
                <a:srgbClr val="000000"/>
              </a:buClr>
              <a:buSzPct val="80000"/>
              <a:buFont typeface="Calibri" pitchFamily="34" charset="0"/>
              <a:buChar char="•"/>
            </a:pPr>
            <a:r>
              <a:rPr lang="en-NZ"/>
              <a:t>Study </a:t>
            </a:r>
            <a:r>
              <a:rPr lang="en-NZ" dirty="0"/>
              <a:t>of merit as it brings together ethics, the meat paradox and emotion to analyse content of plant based meat advertisement</a:t>
            </a:r>
            <a:r>
              <a:rPr lang="en-NZ" dirty="0">
                <a:sym typeface="Wingdings" panose="05000000000000000000" pitchFamily="2" charset="2"/>
              </a:rPr>
              <a:t> Complement to various word mining studies</a:t>
            </a:r>
          </a:p>
          <a:p>
            <a:pPr marL="457200" indent="-457200">
              <a:spcBef>
                <a:spcPts val="1800"/>
              </a:spcBef>
              <a:buClr>
                <a:srgbClr val="000000"/>
              </a:buClr>
              <a:buSzPct val="80000"/>
              <a:buFont typeface="Calibri" pitchFamily="34" charset="0"/>
              <a:buChar char="•"/>
            </a:pPr>
            <a:r>
              <a:rPr lang="en-NZ" dirty="0">
                <a:sym typeface="Wingdings" panose="05000000000000000000" pitchFamily="2" charset="2"/>
              </a:rPr>
              <a:t>Relevance for food marketers and targeting varying meat eating preferences. Attention towards ethical appeals and imagery required as it feeds into meat paradox, if brands wish to serve also omnivorous consumers</a:t>
            </a:r>
          </a:p>
          <a:p>
            <a:pPr marL="457200" indent="-457200">
              <a:spcBef>
                <a:spcPts val="1800"/>
              </a:spcBef>
              <a:buClr>
                <a:srgbClr val="000000"/>
              </a:buClr>
              <a:buSzPct val="80000"/>
              <a:buFont typeface="Calibri" pitchFamily="34" charset="0"/>
              <a:buChar char="•"/>
            </a:pPr>
            <a:r>
              <a:rPr lang="en-NZ" dirty="0">
                <a:sym typeface="Wingdings" panose="05000000000000000000" pitchFamily="2" charset="2"/>
              </a:rPr>
              <a:t>Limitation: Transferability of results</a:t>
            </a:r>
          </a:p>
          <a:p>
            <a:pPr marL="457200" indent="-457200">
              <a:spcBef>
                <a:spcPts val="1800"/>
              </a:spcBef>
              <a:buClr>
                <a:srgbClr val="000000"/>
              </a:buClr>
              <a:buSzPct val="80000"/>
              <a:buFont typeface="Calibri" pitchFamily="34" charset="0"/>
              <a:buChar char="•"/>
            </a:pPr>
            <a:r>
              <a:rPr lang="en-NZ" dirty="0">
                <a:sym typeface="Wingdings" panose="05000000000000000000" pitchFamily="2" charset="2"/>
              </a:rPr>
              <a:t>Future research: Choice experiments to elicit consumer preferences for ethical messaging. </a:t>
            </a:r>
            <a:endParaRPr lang="en-NZ" dirty="0"/>
          </a:p>
        </p:txBody>
      </p:sp>
      <p:sp>
        <p:nvSpPr>
          <p:cNvPr id="4" name="SlideNumberBadge">
            <a:extLst>
              <a:ext uri="{FF2B5EF4-FFF2-40B4-BE49-F238E27FC236}">
                <a16:creationId xmlns:a16="http://schemas.microsoft.com/office/drawing/2014/main" id="{649EB85B-47CE-4EA9-BBA3-BD4D792BFA6F}"/>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10</a:t>
            </a:r>
          </a:p>
        </p:txBody>
      </p:sp>
    </p:spTree>
    <p:extLst>
      <p:ext uri="{BB962C8B-B14F-4D97-AF65-F5344CB8AC3E}">
        <p14:creationId xmlns:p14="http://schemas.microsoft.com/office/powerpoint/2010/main" val="409546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E0468-82F2-C51D-EE27-DCFD1B05D4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11B6B-968F-7A7C-7BEE-40BF54287E50}"/>
              </a:ext>
            </a:extLst>
          </p:cNvPr>
          <p:cNvSpPr>
            <a:spLocks noGrp="1"/>
          </p:cNvSpPr>
          <p:nvPr>
            <p:ph type="title"/>
          </p:nvPr>
        </p:nvSpPr>
        <p:spPr>
          <a:xfrm>
            <a:off x="1679575" y="478600"/>
            <a:ext cx="20192873" cy="2651125"/>
          </a:xfrm>
        </p:spPr>
        <p:txBody>
          <a:bodyPr/>
          <a:lstStyle/>
          <a:p>
            <a:r>
              <a:rPr lang="en-NZ" sz="8800" b="1" dirty="0">
                <a:solidFill>
                  <a:schemeClr val="accent2">
                    <a:lumMod val="50000"/>
                  </a:schemeClr>
                </a:solidFill>
              </a:rPr>
              <a:t>References</a:t>
            </a:r>
          </a:p>
        </p:txBody>
      </p:sp>
      <p:sp>
        <p:nvSpPr>
          <p:cNvPr id="3" name="Content Placeholder 2">
            <a:extLst>
              <a:ext uri="{FF2B5EF4-FFF2-40B4-BE49-F238E27FC236}">
                <a16:creationId xmlns:a16="http://schemas.microsoft.com/office/drawing/2014/main" id="{472143A6-13CA-40D8-6890-619FB4F0FA6B}"/>
              </a:ext>
            </a:extLst>
          </p:cNvPr>
          <p:cNvSpPr>
            <a:spLocks noGrp="1"/>
          </p:cNvSpPr>
          <p:nvPr>
            <p:ph idx="1"/>
          </p:nvPr>
        </p:nvSpPr>
        <p:spPr>
          <a:xfrm>
            <a:off x="1825878" y="1346963"/>
            <a:ext cx="21875370" cy="8254238"/>
          </a:xfrm>
        </p:spPr>
        <p:txBody>
          <a:bodyPr/>
          <a:lstStyle/>
          <a:p>
            <a:endParaRPr lang="en-NZ" sz="3200" dirty="0"/>
          </a:p>
          <a:p>
            <a:r>
              <a:rPr lang="en-NZ" sz="2000" dirty="0"/>
              <a:t>Alvaro, C. (2017). Ethical veganism, virtue, and greatness of the soul. Journal of Agricultural and Environmental Ethics, 30(6), 765–781. https://doi.org/10.1007/s10806-017-9698-z</a:t>
            </a:r>
          </a:p>
          <a:p>
            <a:r>
              <a:rPr lang="en-NZ" sz="2000" dirty="0" err="1"/>
              <a:t>Buttlar</a:t>
            </a:r>
            <a:r>
              <a:rPr lang="en-NZ" sz="2000" dirty="0"/>
              <a:t>, B., &amp; Walther, E. (2018). Measuring the meat paradox: How ambivalence towards meat influences moral disengagement. Appetite, 128, 152–158. https://doi.org/10.1016/j.appet.2018.06.011 </a:t>
            </a:r>
          </a:p>
          <a:p>
            <a:r>
              <a:rPr lang="en-NZ" sz="2000" dirty="0"/>
              <a:t>Chaput, M., &amp; Paulsson, A. (2025). Tasting the alternative: plant-based meat, consumer captivation and the capitalization of plants in food markets. Consumption Markets &amp; Culture, 28(5), 412–429. </a:t>
            </a:r>
            <a:r>
              <a:rPr lang="en-NZ" sz="2000" dirty="0">
                <a:hlinkClick r:id="rId3"/>
              </a:rPr>
              <a:t>https://doi.org/10.1080/10253866.2025.2607368</a:t>
            </a:r>
            <a:endParaRPr lang="en-NZ" sz="2000" dirty="0"/>
          </a:p>
          <a:p>
            <a:r>
              <a:rPr lang="en-NZ" sz="2000" dirty="0"/>
              <a:t>Elo, S., &amp; </a:t>
            </a:r>
            <a:r>
              <a:rPr lang="en-NZ" sz="2000" dirty="0" err="1"/>
              <a:t>Kyngäs</a:t>
            </a:r>
            <a:r>
              <a:rPr lang="en-NZ" sz="2000" dirty="0"/>
              <a:t>, H. (2008). The qualitative content analysis process. Journal of Advanced Nursing, 62(1), 107-115</a:t>
            </a:r>
          </a:p>
          <a:p>
            <a:r>
              <a:rPr lang="en-NZ" sz="2000" dirty="0"/>
              <a:t>Fonseca, R. P., &amp; De Groeve, B. (2025). Meating ‘the animal and moral emotions: Exploring animal caring and cruelty appeals for dietary change. Appetite, 212, 108018.</a:t>
            </a:r>
          </a:p>
          <a:p>
            <a:r>
              <a:rPr lang="en-NZ" sz="2000" dirty="0"/>
              <a:t>Goode, J. P., Marchese, L. E., &amp; Smith, K. J. (2025). Plant-based diets and health outcomes in Australia and New Zealand. Proceedings of the Nutrition Society, 84(2), 129–138. https://doi:10.1017/S0029665125001685</a:t>
            </a:r>
          </a:p>
          <a:p>
            <a:r>
              <a:rPr lang="en-NZ" sz="2000" dirty="0" err="1"/>
              <a:t>Gradidge</a:t>
            </a:r>
            <a:r>
              <a:rPr lang="en-NZ" sz="2000" dirty="0"/>
              <a:t>, S., Zawisza, M., Harvey, A. J., &amp; McDermott, D. T. (2021). A structured literature review of the meat paradox. Social Psychological Bulletin, 16(3), 1-26. </a:t>
            </a:r>
            <a:r>
              <a:rPr lang="en-NZ" sz="2000" dirty="0">
                <a:hlinkClick r:id="rId4"/>
              </a:rPr>
              <a:t>https://doi.org/10.32872/spb.5953</a:t>
            </a:r>
            <a:endParaRPr lang="en-NZ" sz="2000" dirty="0"/>
          </a:p>
          <a:p>
            <a:r>
              <a:rPr lang="en-NZ" sz="2000" dirty="0"/>
              <a:t>Greenwell, J., Grant, M., Young, L., Mackay, S., &amp; Bradbury, K. E. (2024). The prevalence of vegetarians, vegans and other dietary patterns that exclude some animal-source foods in a representative sample of New Zealand adults. Public Health Nutrition, 27(1), 1-9. </a:t>
            </a:r>
            <a:r>
              <a:rPr lang="en-NZ" sz="2000" dirty="0">
                <a:hlinkClick r:id="rId5"/>
              </a:rPr>
              <a:t>https://doi:10.1017/S1368980023002677</a:t>
            </a:r>
            <a:endParaRPr lang="en-NZ" sz="2000" dirty="0"/>
          </a:p>
          <a:p>
            <a:r>
              <a:rPr lang="en-NZ" sz="2000" dirty="0"/>
              <a:t>Kidd, B., Mackay, S., </a:t>
            </a:r>
            <a:r>
              <a:rPr lang="en-NZ" sz="2000" dirty="0" err="1"/>
              <a:t>Vandevijvere</a:t>
            </a:r>
            <a:r>
              <a:rPr lang="en-NZ" sz="2000" dirty="0"/>
              <a:t>, S., &amp; Swinburn, B. (2021). Cost and greenhouse gas emissions of current, healthy, flexitarian and vegan diets in Aotearoa (New Zealand). BMJ Nutrition, Prevention &amp; Health, 4(1), 275-284. https://doi: 10.1136/bmjnph-2021-000262.</a:t>
            </a:r>
          </a:p>
          <a:p>
            <a:r>
              <a:rPr lang="en-NZ" sz="2000" dirty="0"/>
              <a:t>Markowski, K. L., &amp; Roxburgh, S. (2019). “If I became a vegan, my family and friends would hate me:” Anticipating vegan stigma as a barrier to plant-based diets. Appetite, 135, 1–9. </a:t>
            </a:r>
            <a:r>
              <a:rPr lang="en-NZ" sz="2000" dirty="0">
                <a:hlinkClick r:id="rId6"/>
              </a:rPr>
              <a:t>https://doi.org/10.1016/j.appet.2018.12.040</a:t>
            </a:r>
            <a:endParaRPr lang="en-NZ" sz="2000" dirty="0"/>
          </a:p>
          <a:p>
            <a:r>
              <a:rPr lang="en-NZ" sz="2000" dirty="0" err="1"/>
              <a:t>Onwezen</a:t>
            </a:r>
            <a:r>
              <a:rPr lang="en-NZ" sz="2000" dirty="0"/>
              <a:t>, M. C., </a:t>
            </a:r>
            <a:r>
              <a:rPr lang="en-NZ" sz="2000" dirty="0" err="1"/>
              <a:t>Verain</a:t>
            </a:r>
            <a:r>
              <a:rPr lang="en-NZ" sz="2000" dirty="0"/>
              <a:t>, M. C. D., &amp; </a:t>
            </a:r>
            <a:r>
              <a:rPr lang="en-NZ" sz="2000" dirty="0" err="1"/>
              <a:t>Dagevos</a:t>
            </a:r>
            <a:r>
              <a:rPr lang="en-NZ" sz="2000" dirty="0"/>
              <a:t>, H. (2022). Positive emotions explain increased intention to consume five types of alternative proteins. Food Quality and Preference, 96, 1-12. </a:t>
            </a:r>
            <a:r>
              <a:rPr lang="en-NZ" sz="2000" dirty="0">
                <a:hlinkClick r:id="rId7"/>
              </a:rPr>
              <a:t>https://doi.org/10.1016/j.foodqual.2021.104446</a:t>
            </a:r>
            <a:endParaRPr lang="en-NZ" sz="2000" dirty="0"/>
          </a:p>
          <a:p>
            <a:r>
              <a:rPr lang="en-NZ" sz="2000" dirty="0"/>
              <a:t>Statista (2025). Meat Substitutes - New Zealand. Online available at https://www.statista.com/outlook/cmo/food/meat/meat-substitutes/new-zealand?srsltid=AfmBOop5OoaMbgTUcLV_pkva7vA5xxPtknRCZXpK9K5wIOxWB3-foUw4#revenue {Accessed 15/06/2026].</a:t>
            </a:r>
          </a:p>
          <a:p>
            <a:r>
              <a:rPr lang="en-NZ" sz="2000" dirty="0"/>
              <a:t>Wang, L., Li, W., &amp; Zheng, Y. (2024). Does the advertising of plant‐based burgers attract meat consumers? The influence of new product advertising on consumer responses. Agribusiness, 40(3), 680-698. </a:t>
            </a:r>
            <a:r>
              <a:rPr lang="en-NZ" sz="2000" dirty="0">
                <a:hlinkClick r:id="rId8"/>
              </a:rPr>
              <a:t>https://doi.org/10.1002/agr.21916</a:t>
            </a:r>
            <a:endParaRPr lang="en-NZ" sz="2000" dirty="0"/>
          </a:p>
          <a:p>
            <a:r>
              <a:rPr lang="en-NZ" sz="2000" dirty="0"/>
              <a:t>White, S. K., Ballantine, P. W., &amp; Ozanne, L. K. (2022). Consumer adoption of plant-based meat substitutes: A network of social practices. Appetite, 175, 1-10. https://doi: 10.1016/j.appet.2022.106037</a:t>
            </a:r>
          </a:p>
          <a:p>
            <a:r>
              <a:rPr lang="en-NZ" sz="2000" dirty="0"/>
              <a:t>Ye, T., &amp; Mattila, A. S. (2021). The effect of ad appeals and message framing on consumer responses to plant-based menu items. International Journal of Hospitality Management, 95, 1-9. </a:t>
            </a:r>
            <a:r>
              <a:rPr lang="en-NZ" sz="2000" dirty="0">
                <a:hlinkClick r:id="rId9"/>
              </a:rPr>
              <a:t>https://doi.org/10.1016/j.ijhm.2021.102917</a:t>
            </a:r>
            <a:endParaRPr lang="en-NZ" sz="2000" dirty="0"/>
          </a:p>
          <a:p>
            <a:r>
              <a:rPr lang="en-NZ" sz="2000" dirty="0"/>
              <a:t>Yue, J. (2023). How downplaying green benefits could boost plant-based meat. Online available at https://impact.ed.ac.uk/research/climate-environmental-crisis/downplaying-green-boost-plant-based-meat/ [Accessed 16/06/26]</a:t>
            </a:r>
          </a:p>
          <a:p>
            <a:r>
              <a:rPr lang="en-NZ" sz="2000" dirty="0"/>
              <a:t>Zandstra, E. H., </a:t>
            </a:r>
            <a:r>
              <a:rPr lang="en-NZ" sz="2000" dirty="0" err="1"/>
              <a:t>Ossel</a:t>
            </a:r>
            <a:r>
              <a:rPr lang="en-NZ" sz="2000" dirty="0"/>
              <a:t>, L., &amp; </a:t>
            </a:r>
            <a:r>
              <a:rPr lang="en-NZ" sz="2000" dirty="0" err="1"/>
              <a:t>Neufingerl</a:t>
            </a:r>
            <a:r>
              <a:rPr lang="en-NZ" sz="2000" dirty="0"/>
              <a:t>, N. (2024). Eating a plant-based burger makes me feel proud and cool: An online survey on food-evoked emotions of plant-based meat. Food Quality and Preference, 113, 1-7. https://doi.org/10.1016/</a:t>
            </a:r>
            <a:r>
              <a:rPr lang="en-NZ" sz="2400" dirty="0"/>
              <a:t>j.foodqual.2023.105046</a:t>
            </a:r>
          </a:p>
        </p:txBody>
      </p:sp>
      <p:sp>
        <p:nvSpPr>
          <p:cNvPr id="4" name="SlideNumberBadge">
            <a:extLst>
              <a:ext uri="{FF2B5EF4-FFF2-40B4-BE49-F238E27FC236}">
                <a16:creationId xmlns:a16="http://schemas.microsoft.com/office/drawing/2014/main" id="{1001A6F8-9FF5-4BD7-9E8C-49ED82176C12}"/>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11</a:t>
            </a:r>
          </a:p>
        </p:txBody>
      </p:sp>
    </p:spTree>
    <p:extLst>
      <p:ext uri="{BB962C8B-B14F-4D97-AF65-F5344CB8AC3E}">
        <p14:creationId xmlns:p14="http://schemas.microsoft.com/office/powerpoint/2010/main" val="3174044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NumberBadge">
            <a:extLst>
              <a:ext uri="{FF2B5EF4-FFF2-40B4-BE49-F238E27FC236}">
                <a16:creationId xmlns:a16="http://schemas.microsoft.com/office/drawing/2014/main" id="{76B9661D-A6B1-495F-951F-920FA2E03F99}"/>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12</a:t>
            </a:r>
          </a:p>
        </p:txBody>
      </p:sp>
    </p:spTree>
    <p:extLst>
      <p:ext uri="{BB962C8B-B14F-4D97-AF65-F5344CB8AC3E}">
        <p14:creationId xmlns:p14="http://schemas.microsoft.com/office/powerpoint/2010/main" val="1668970244"/>
      </p:ext>
    </p:extLst>
  </p:cSld>
  <p:clrMapOvr>
    <a:masterClrMapping/>
  </p:clrMapOvr>
</p:sld>
</file>

<file path=ppt/theme/theme1.xml><?xml version="1.0" encoding="utf-8"?>
<a:theme xmlns:a="http://schemas.openxmlformats.org/drawingml/2006/main" name="1. Title_blue">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coln-University-PPT-STANDARD_16.9" id="{1EC1F574-EE7B-4187-BAD8-6727FFD2A57B}" vid="{639B26D4-6B5A-4510-AB21-CC74F0E4BB97}"/>
    </a:ext>
  </a:extLst>
</a:theme>
</file>

<file path=ppt/theme/theme2.xml><?xml version="1.0" encoding="utf-8"?>
<a:theme xmlns:a="http://schemas.openxmlformats.org/drawingml/2006/main" name="9. Content_blue footer">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lumMod val="40000"/>
            <a:lumOff val="6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incoln-University-PPT-STANDARD_16.9" id="{1EC1F574-EE7B-4187-BAD8-6727FFD2A57B}" vid="{48494638-5BD2-4D9D-8ECE-BE75061E44C3}"/>
    </a:ext>
  </a:extLst>
</a:theme>
</file>

<file path=ppt/theme/theme3.xml><?xml version="1.0" encoding="utf-8"?>
<a:theme xmlns:a="http://schemas.openxmlformats.org/drawingml/2006/main" name="12. Content_white footer">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lumMod val="40000"/>
            <a:lumOff val="6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incoln-University-PPT-STANDARD_16.9" id="{1EC1F574-EE7B-4187-BAD8-6727FFD2A57B}" vid="{D424A75B-D835-48A6-B6AB-03050B6B1A80}"/>
    </a:ext>
  </a:extLst>
</a:theme>
</file>

<file path=ppt/theme/theme4.xml><?xml version="1.0" encoding="utf-8"?>
<a:theme xmlns:a="http://schemas.openxmlformats.org/drawingml/2006/main" name="14. Final slide">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incoln-University-PPT-STANDARD_16.9" id="{1EC1F574-EE7B-4187-BAD8-6727FFD2A57B}" vid="{545173C1-8DF2-4C80-82F1-16EDAD597E79}"/>
    </a:ext>
  </a:extLst>
</a:theme>
</file>

<file path=ppt/theme/theme5.xml><?xml version="1.0" encoding="utf-8"?>
<a:theme xmlns:a="http://schemas.openxmlformats.org/drawingml/2006/main" name="1. Title_blue [1782086527876]">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Arial">
      <a:majorFont>
        <a:latin typeface="Calibri" panose="020B0604020202020204"/>
        <a:ea typeface=""/>
        <a:cs typeface=""/>
        <a:font script="Jpan" typeface="ＭＳ Ｐゴシック"/>
        <a:font script="Hang" typeface="굴림"/>
        <a:font script="Hans" typeface="黑体"/>
        <a:font script="Hant" typeface="微軟正黑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majorFont>
      <a:minorFont>
        <a:latin typeface="Calibri" panose="020B0604020202020204"/>
        <a:ea typeface=""/>
        <a:cs typeface=""/>
        <a:font script="Jpan" typeface="ＭＳ Ｐゴシック"/>
        <a:font script="Hang" typeface="굴림"/>
        <a:font script="Hans" typeface="黑体"/>
        <a:font script="Hant" typeface="微軟正黑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coln-University-PPT-STANDARD_16.9" id="{1EC1F574-EE7B-4187-BAD8-6727FFD2A57B}" vid="{639B26D4-6B5A-4510-AB21-CC74F0E4BB97}"/>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E76F050-131A-4A10-8C32-E208A555AEE2}">
  <we:reference id="wa200010001" version="1.0.0.1" store="en-US" storeType="OMEX"/>
  <we:alternateReferences>
    <we:reference id="WA200010001" version="1.0.0.1" store="" storeType="OMEX"/>
  </we:alternateReferences>
  <we:properties>
    <we:property name="claude.fileId" value="&quot;27c4a4cd-0728-4b3c-aa34-5e980fb2a602&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358010f-bf20-44c0-a4a1-b782ddd40232" xsi:nil="true"/>
    <lcf76f155ced4ddcb4097134ff3c332f xmlns="e265da3b-a229-44b7-bd52-5273ba289e2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FE9C9910FF51E4385F7DB98A6CBC898" ma:contentTypeVersion="10" ma:contentTypeDescription="Create a new document." ma:contentTypeScope="" ma:versionID="a8f3ba06aa9a067395225163b34569c2">
  <xsd:schema xmlns:xsd="http://www.w3.org/2001/XMLSchema" xmlns:xs="http://www.w3.org/2001/XMLSchema" xmlns:p="http://schemas.microsoft.com/office/2006/metadata/properties" xmlns:ns2="e265da3b-a229-44b7-bd52-5273ba289e2a" xmlns:ns3="8358010f-bf20-44c0-a4a1-b782ddd40232" targetNamespace="http://schemas.microsoft.com/office/2006/metadata/properties" ma:root="true" ma:fieldsID="9476530f057596b9ee668bc26ce1c825" ns2:_="" ns3:_="">
    <xsd:import namespace="e265da3b-a229-44b7-bd52-5273ba289e2a"/>
    <xsd:import namespace="8358010f-bf20-44c0-a4a1-b782ddd4023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65da3b-a229-44b7-bd52-5273ba289e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886724e-ffcd-44ac-9d78-de6ab15e1ed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58010f-bf20-44c0-a4a1-b782ddd4023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98edd80-d8b3-4ef8-8b01-b106540997b3}" ma:internalName="TaxCatchAll" ma:showField="CatchAllData" ma:web="8358010f-bf20-44c0-a4a1-b782ddd402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B72220-3B35-4D1E-8A17-3F2AA3E3BE1B}">
  <ds:schemaRefs>
    <ds:schemaRef ds:uri="http://schemas.microsoft.com/office/2006/metadata/properties"/>
    <ds:schemaRef ds:uri="http://schemas.microsoft.com/office/infopath/2007/PartnerControls"/>
    <ds:schemaRef ds:uri="8358010f-bf20-44c0-a4a1-b782ddd40232"/>
    <ds:schemaRef ds:uri="e265da3b-a229-44b7-bd52-5273ba289e2a"/>
  </ds:schemaRefs>
</ds:datastoreItem>
</file>

<file path=customXml/itemProps2.xml><?xml version="1.0" encoding="utf-8"?>
<ds:datastoreItem xmlns:ds="http://schemas.openxmlformats.org/officeDocument/2006/customXml" ds:itemID="{3BFF05F4-7C59-432D-87E4-27B1F35941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65da3b-a229-44b7-bd52-5273ba289e2a"/>
    <ds:schemaRef ds:uri="8358010f-bf20-44c0-a4a1-b782ddd402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216141-BE19-4274-BEB3-5E6D0C1FC5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Lincoln-University-PPT-STANDARD_16.9</Template>
  <TotalTime>6278</TotalTime>
  <Words>3556</Words>
  <Application>Microsoft Office PowerPoint</Application>
  <PresentationFormat>Custom</PresentationFormat>
  <Paragraphs>142</Paragraphs>
  <Slides>12</Slides>
  <Notes>12</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12</vt:i4>
      </vt:variant>
    </vt:vector>
  </HeadingPairs>
  <TitlesOfParts>
    <vt:vector size="21" baseType="lpstr">
      <vt:lpstr>Arial</vt:lpstr>
      <vt:lpstr>Calibri</vt:lpstr>
      <vt:lpstr>Calibri Light</vt:lpstr>
      <vt:lpstr>Wingdings</vt:lpstr>
      <vt:lpstr>1. Title_blue</vt:lpstr>
      <vt:lpstr>9. Content_blue footer</vt:lpstr>
      <vt:lpstr>12. Content_white footer</vt:lpstr>
      <vt:lpstr>14. Final slide</vt:lpstr>
      <vt:lpstr>1. Title_blue [1782086527876]</vt:lpstr>
      <vt:lpstr>PowerPoint Presentation</vt:lpstr>
      <vt:lpstr>Introduction</vt:lpstr>
      <vt:lpstr>Aim &amp; Objectives</vt:lpstr>
      <vt:lpstr>Literature review</vt:lpstr>
      <vt:lpstr>Material and Methods</vt:lpstr>
      <vt:lpstr>Results and Discussion</vt:lpstr>
      <vt:lpstr>PowerPoint Presentation</vt:lpstr>
      <vt:lpstr>PowerPoint Presentation</vt:lpstr>
      <vt:lpstr>PowerPoint Presentation</vt:lpstr>
      <vt:lpstr>Conclusion</vt:lpstr>
      <vt:lpstr>References</vt:lpstr>
      <vt:lpstr>PowerPoint Presentation</vt:lpstr>
    </vt:vector>
  </TitlesOfParts>
  <Company>Lincoln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Rombach, Meike</dc:creator>
  <cp:lastModifiedBy>Rombach, Meike</cp:lastModifiedBy>
  <cp:revision>17</cp:revision>
  <dcterms:created xsi:type="dcterms:W3CDTF">2026-06-16T19:53:23Z</dcterms:created>
  <dcterms:modified xsi:type="dcterms:W3CDTF">2026-09-07T21:03:52Z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0x010100CFE9C9910FF51E4385F7DB98A6CBC898</vt:lpwstr>
  </property>
  <property fmtid="{D5CDD505-2E9C-101B-9397-08002B2CF9AE}" pid="3" name="MediaServiceImageTags">
    <vt:lpwstr/>
  </property>
</Properties>
</file>