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1" r:id="rId4"/>
    <p:sldMasterId id="2147483716" r:id="rId5"/>
    <p:sldMasterId id="2147483737" r:id="rId6"/>
    <p:sldMasterId id="2147483841" r:id="rId7"/>
    <p:sldMasterId id="2147483852" r:id="rId8"/>
  </p:sldMasterIdLst>
  <p:notesMasterIdLst>
    <p:notesMasterId r:id="rId24"/>
  </p:notesMasterIdLst>
  <p:sldIdLst>
    <p:sldId id="450" r:id="rId9"/>
    <p:sldId id="456" r:id="rId10"/>
    <p:sldId id="439" r:id="rId11"/>
    <p:sldId id="440" r:id="rId12"/>
    <p:sldId id="441" r:id="rId13"/>
    <p:sldId id="457" r:id="rId14"/>
    <p:sldId id="442" r:id="rId15"/>
    <p:sldId id="452" r:id="rId16"/>
    <p:sldId id="443" r:id="rId17"/>
    <p:sldId id="455" r:id="rId18"/>
    <p:sldId id="454" r:id="rId19"/>
    <p:sldId id="453" r:id="rId20"/>
    <p:sldId id="447" r:id="rId21"/>
    <p:sldId id="448" r:id="rId22"/>
    <p:sldId id="451" r:id="rId23"/>
  </p:sldIdLst>
  <p:sldSz cx="24418925" cy="13716000"/>
  <p:notesSz cx="6858000" cy="9144000"/>
  <p:defaultTextStyle>
    <a:defPPr>
      <a:defRPr lang="en-US"/>
    </a:defPPr>
    <a:lvl1pPr marL="0" algn="l" defTabSz="1830446" rtl="0" eaLnBrk="1" latinLnBrk="0" hangingPunct="1">
      <a:defRPr sz="3603" kern="1200">
        <a:solidFill>
          <a:schemeClr val="tx1"/>
        </a:solidFill>
        <a:latin typeface="+mn-lt"/>
        <a:ea typeface="+mn-ea"/>
        <a:cs typeface="+mn-cs"/>
      </a:defRPr>
    </a:lvl1pPr>
    <a:lvl2pPr marL="915223" algn="l" defTabSz="1830446" rtl="0" eaLnBrk="1" latinLnBrk="0" hangingPunct="1">
      <a:defRPr sz="3603" kern="1200">
        <a:solidFill>
          <a:schemeClr val="tx1"/>
        </a:solidFill>
        <a:latin typeface="+mn-lt"/>
        <a:ea typeface="+mn-ea"/>
        <a:cs typeface="+mn-cs"/>
      </a:defRPr>
    </a:lvl2pPr>
    <a:lvl3pPr marL="1830446" algn="l" defTabSz="1830446" rtl="0" eaLnBrk="1" latinLnBrk="0" hangingPunct="1">
      <a:defRPr sz="3603" kern="1200">
        <a:solidFill>
          <a:schemeClr val="tx1"/>
        </a:solidFill>
        <a:latin typeface="+mn-lt"/>
        <a:ea typeface="+mn-ea"/>
        <a:cs typeface="+mn-cs"/>
      </a:defRPr>
    </a:lvl3pPr>
    <a:lvl4pPr marL="2745669" algn="l" defTabSz="1830446" rtl="0" eaLnBrk="1" latinLnBrk="0" hangingPunct="1">
      <a:defRPr sz="3603" kern="1200">
        <a:solidFill>
          <a:schemeClr val="tx1"/>
        </a:solidFill>
        <a:latin typeface="+mn-lt"/>
        <a:ea typeface="+mn-ea"/>
        <a:cs typeface="+mn-cs"/>
      </a:defRPr>
    </a:lvl4pPr>
    <a:lvl5pPr marL="3660892" algn="l" defTabSz="1830446" rtl="0" eaLnBrk="1" latinLnBrk="0" hangingPunct="1">
      <a:defRPr sz="3603" kern="1200">
        <a:solidFill>
          <a:schemeClr val="tx1"/>
        </a:solidFill>
        <a:latin typeface="+mn-lt"/>
        <a:ea typeface="+mn-ea"/>
        <a:cs typeface="+mn-cs"/>
      </a:defRPr>
    </a:lvl5pPr>
    <a:lvl6pPr marL="4576115" algn="l" defTabSz="1830446" rtl="0" eaLnBrk="1" latinLnBrk="0" hangingPunct="1">
      <a:defRPr sz="3603" kern="1200">
        <a:solidFill>
          <a:schemeClr val="tx1"/>
        </a:solidFill>
        <a:latin typeface="+mn-lt"/>
        <a:ea typeface="+mn-ea"/>
        <a:cs typeface="+mn-cs"/>
      </a:defRPr>
    </a:lvl6pPr>
    <a:lvl7pPr marL="5491338" algn="l" defTabSz="1830446" rtl="0" eaLnBrk="1" latinLnBrk="0" hangingPunct="1">
      <a:defRPr sz="3603" kern="1200">
        <a:solidFill>
          <a:schemeClr val="tx1"/>
        </a:solidFill>
        <a:latin typeface="+mn-lt"/>
        <a:ea typeface="+mn-ea"/>
        <a:cs typeface="+mn-cs"/>
      </a:defRPr>
    </a:lvl7pPr>
    <a:lvl8pPr marL="6406561" algn="l" defTabSz="1830446" rtl="0" eaLnBrk="1" latinLnBrk="0" hangingPunct="1">
      <a:defRPr sz="3603" kern="1200">
        <a:solidFill>
          <a:schemeClr val="tx1"/>
        </a:solidFill>
        <a:latin typeface="+mn-lt"/>
        <a:ea typeface="+mn-ea"/>
        <a:cs typeface="+mn-cs"/>
      </a:defRPr>
    </a:lvl8pPr>
    <a:lvl9pPr marL="7321784" algn="l" defTabSz="1830446" rtl="0" eaLnBrk="1" latinLnBrk="0" hangingPunct="1">
      <a:defRPr sz="3603"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9E7"/>
    <a:srgbClr val="00306E"/>
    <a:srgbClr val="2E2E2F"/>
    <a:srgbClr val="FEDA2A"/>
    <a:srgbClr val="2B4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F3D45A-6031-41F3-8603-B8533848054E}" v="158" dt="2026-08-25T01:19:49.2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4" d="100"/>
          <a:sy n="34" d="100"/>
        </p:scale>
        <p:origin x="57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115744-8CD9-5541-8A70-E7923DC36E6B}" type="datetimeFigureOut">
              <a:rPr lang="en-GB" smtClean="0"/>
              <a:t>08/09/2026</a:t>
            </a:fld>
            <a:endParaRPr lang="en-GB"/>
          </a:p>
        </p:txBody>
      </p:sp>
      <p:sp>
        <p:nvSpPr>
          <p:cNvPr id="4" name="Slide Image Placeholder 3"/>
          <p:cNvSpPr>
            <a:spLocks noGrp="1" noRot="1" noChangeAspect="1"/>
          </p:cNvSpPr>
          <p:nvPr>
            <p:ph type="sldImg" idx="2"/>
          </p:nvPr>
        </p:nvSpPr>
        <p:spPr>
          <a:xfrm>
            <a:off x="682625" y="1143000"/>
            <a:ext cx="549275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14CC62-21E6-9E4B-B384-13833E070DA8}" type="slidenum">
              <a:rPr lang="en-GB" smtClean="0"/>
              <a:t>‹#›</a:t>
            </a:fld>
            <a:endParaRPr lang="en-GB"/>
          </a:p>
        </p:txBody>
      </p:sp>
    </p:spTree>
    <p:extLst>
      <p:ext uri="{BB962C8B-B14F-4D97-AF65-F5344CB8AC3E}">
        <p14:creationId xmlns:p14="http://schemas.microsoft.com/office/powerpoint/2010/main" val="1863325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EBD24-46E8-3350-8319-B8EE5F85D073}"/>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E5941D18-AD28-5D02-35B9-434B62561A6A}"/>
              </a:ext>
            </a:extLst>
          </p:cNvPr>
          <p:cNvSpPr>
            <a:spLocks noGrp="1"/>
          </p:cNvSpPr>
          <p:nvPr>
            <p:ph type="body" idx="1"/>
          </p:nvPr>
        </p:nvSpPr>
        <p:spPr/>
        <p:txBody>
          <a:bodyPr/>
          <a:lstStyle/>
          <a:p>
            <a:endParaRPr lang="en-NZ"/>
          </a:p>
        </p:txBody>
      </p:sp>
    </p:spTree>
    <p:extLst>
      <p:ext uri="{BB962C8B-B14F-4D97-AF65-F5344CB8AC3E}">
        <p14:creationId xmlns:p14="http://schemas.microsoft.com/office/powerpoint/2010/main" val="2540985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56258-8EC4-D942-3E3C-BDC8BAA2D03B}"/>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2694C473-AD4D-A2BB-EC33-6F2EB033E2F5}"/>
              </a:ext>
            </a:extLst>
          </p:cNvPr>
          <p:cNvSpPr>
            <a:spLocks noGrp="1"/>
          </p:cNvSpPr>
          <p:nvPr>
            <p:ph type="body" idx="1"/>
          </p:nvPr>
        </p:nvSpPr>
        <p:spPr/>
        <p:txBody>
          <a:bodyPr/>
          <a:lstStyle/>
          <a:p>
            <a:endParaRPr lang="en-NZ"/>
          </a:p>
        </p:txBody>
      </p:sp>
    </p:spTree>
    <p:extLst>
      <p:ext uri="{BB962C8B-B14F-4D97-AF65-F5344CB8AC3E}">
        <p14:creationId xmlns:p14="http://schemas.microsoft.com/office/powerpoint/2010/main" val="3800305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93CE8-CD67-5E54-6057-E7F7ACC65A20}"/>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416B8D69-E136-0DCA-EB4A-C23B8AAFE53A}"/>
              </a:ext>
            </a:extLst>
          </p:cNvPr>
          <p:cNvSpPr>
            <a:spLocks noGrp="1"/>
          </p:cNvSpPr>
          <p:nvPr>
            <p:ph type="body" idx="1"/>
          </p:nvPr>
        </p:nvSpPr>
        <p:spPr/>
        <p:txBody>
          <a:bodyPr/>
          <a:lstStyle/>
          <a:p>
            <a:endParaRPr lang="en-NZ"/>
          </a:p>
        </p:txBody>
      </p:sp>
    </p:spTree>
    <p:extLst>
      <p:ext uri="{BB962C8B-B14F-4D97-AF65-F5344CB8AC3E}">
        <p14:creationId xmlns:p14="http://schemas.microsoft.com/office/powerpoint/2010/main" val="2939603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5AAB7-F278-540E-4A81-71552AE88293}"/>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B076629E-0911-1AC6-CF31-85772596A053}"/>
              </a:ext>
            </a:extLst>
          </p:cNvPr>
          <p:cNvSpPr>
            <a:spLocks noGrp="1"/>
          </p:cNvSpPr>
          <p:nvPr>
            <p:ph type="body" idx="1"/>
          </p:nvPr>
        </p:nvSpPr>
        <p:spPr/>
        <p:txBody>
          <a:bodyPr/>
          <a:lstStyle/>
          <a:p>
            <a:endParaRPr lang="en-NZ"/>
          </a:p>
        </p:txBody>
      </p:sp>
    </p:spTree>
    <p:extLst>
      <p:ext uri="{BB962C8B-B14F-4D97-AF65-F5344CB8AC3E}">
        <p14:creationId xmlns:p14="http://schemas.microsoft.com/office/powerpoint/2010/main" val="2096737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D38AB-78FD-0335-BFAA-818DFA65EA83}"/>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089E4B34-1687-1415-840E-E76B29373EE9}"/>
              </a:ext>
            </a:extLst>
          </p:cNvPr>
          <p:cNvSpPr>
            <a:spLocks noGrp="1"/>
          </p:cNvSpPr>
          <p:nvPr>
            <p:ph type="body" idx="1"/>
          </p:nvPr>
        </p:nvSpPr>
        <p:spPr/>
        <p:txBody>
          <a:bodyPr/>
          <a:lstStyle/>
          <a:p>
            <a:endParaRPr lang="en-NZ"/>
          </a:p>
        </p:txBody>
      </p:sp>
    </p:spTree>
    <p:extLst>
      <p:ext uri="{BB962C8B-B14F-4D97-AF65-F5344CB8AC3E}">
        <p14:creationId xmlns:p14="http://schemas.microsoft.com/office/powerpoint/2010/main" val="37644560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NZ"/>
              <a:t>Say nothing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Blue_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045335" y="2450719"/>
            <a:ext cx="17029049" cy="1280033"/>
          </a:xfrm>
          <a:prstGeom prst="rect">
            <a:avLst/>
          </a:prstGeom>
        </p:spPr>
        <p:txBody>
          <a:bodyPr/>
          <a:lstStyle>
            <a:lvl1pPr marL="0" indent="0">
              <a:buFontTx/>
              <a:buNone/>
              <a:defRPr sz="8000">
                <a:solidFill>
                  <a:schemeClr val="bg1"/>
                </a:solidFill>
                <a:latin typeface="Arial" panose="020B0604020202020204" pitchFamily="34" charset="0"/>
                <a:cs typeface="Arial" panose="020B0604020202020204" pitchFamily="34" charset="0"/>
              </a:defRPr>
            </a:lvl1pPr>
            <a:lvl2pPr marL="457200" indent="0">
              <a:buFontTx/>
              <a:buNone/>
              <a:defRPr sz="8000">
                <a:latin typeface="Arial" panose="020B0604020202020204" pitchFamily="34" charset="0"/>
                <a:cs typeface="Arial" panose="020B0604020202020204" pitchFamily="34" charset="0"/>
              </a:defRPr>
            </a:lvl2pPr>
            <a:lvl3pPr marL="914400" indent="0">
              <a:buFontTx/>
              <a:buNone/>
              <a:defRPr sz="8000">
                <a:latin typeface="Arial" panose="020B0604020202020204" pitchFamily="34" charset="0"/>
                <a:cs typeface="Arial" panose="020B0604020202020204" pitchFamily="34" charset="0"/>
              </a:defRPr>
            </a:lvl3pPr>
            <a:lvl4pPr marL="1371600" indent="0">
              <a:buFontTx/>
              <a:buNone/>
              <a:defRPr sz="8000">
                <a:latin typeface="Arial" panose="020B0604020202020204" pitchFamily="34" charset="0"/>
                <a:cs typeface="Arial" panose="020B0604020202020204" pitchFamily="34" charset="0"/>
              </a:defRPr>
            </a:lvl4pPr>
            <a:lvl5pPr marL="1828800" indent="0">
              <a:buFontTx/>
              <a:buNone/>
              <a:defRPr sz="8000">
                <a:latin typeface="Arial" panose="020B0604020202020204" pitchFamily="34" charset="0"/>
                <a:cs typeface="Arial" panose="020B0604020202020204" pitchFamily="34" charset="0"/>
              </a:defRPr>
            </a:lvl5pPr>
          </a:lstStyle>
          <a:p>
            <a:pPr lvl="0"/>
            <a:r>
              <a:rPr lang="en-US"/>
              <a:t>Click to edit Master text styles</a:t>
            </a:r>
          </a:p>
        </p:txBody>
      </p:sp>
      <p:sp>
        <p:nvSpPr>
          <p:cNvPr id="7" name="Text Placeholder 6"/>
          <p:cNvSpPr>
            <a:spLocks noGrp="1"/>
          </p:cNvSpPr>
          <p:nvPr>
            <p:ph type="body" sz="quarter" idx="11"/>
          </p:nvPr>
        </p:nvSpPr>
        <p:spPr>
          <a:xfrm>
            <a:off x="2045335" y="3768027"/>
            <a:ext cx="17029050" cy="1572069"/>
          </a:xfrm>
          <a:prstGeom prst="rect">
            <a:avLst/>
          </a:prstGeom>
        </p:spPr>
        <p:txBody>
          <a:bodyPr/>
          <a:lstStyle>
            <a:lvl1pPr marL="0" indent="0">
              <a:buFontTx/>
              <a:buNone/>
              <a:defRPr sz="8000">
                <a:solidFill>
                  <a:srgbClr val="FEDA2A"/>
                </a:solidFill>
                <a:latin typeface="Arial" panose="020B0604020202020204" pitchFamily="34" charset="0"/>
                <a:cs typeface="Arial" panose="020B0604020202020204" pitchFamily="34" charset="0"/>
              </a:defRPr>
            </a:lvl1pPr>
            <a:lvl2pPr marL="457200" indent="0">
              <a:buFontTx/>
              <a:buNone/>
              <a:defRPr sz="8000">
                <a:solidFill>
                  <a:srgbClr val="FEDA2A"/>
                </a:solidFill>
                <a:latin typeface="Arial" panose="020B0604020202020204" pitchFamily="34" charset="0"/>
                <a:cs typeface="Arial" panose="020B0604020202020204" pitchFamily="34" charset="0"/>
              </a:defRPr>
            </a:lvl2pPr>
            <a:lvl3pPr marL="914400" indent="0">
              <a:buFontTx/>
              <a:buNone/>
              <a:defRPr sz="8000">
                <a:solidFill>
                  <a:srgbClr val="FEDA2A"/>
                </a:solidFill>
                <a:latin typeface="Arial" panose="020B0604020202020204" pitchFamily="34" charset="0"/>
                <a:cs typeface="Arial" panose="020B0604020202020204" pitchFamily="34" charset="0"/>
              </a:defRPr>
            </a:lvl3pPr>
            <a:lvl4pPr marL="1371600" indent="0">
              <a:buFontTx/>
              <a:buNone/>
              <a:defRPr sz="8000">
                <a:solidFill>
                  <a:srgbClr val="FEDA2A"/>
                </a:solidFill>
                <a:latin typeface="Arial" panose="020B0604020202020204" pitchFamily="34" charset="0"/>
                <a:cs typeface="Arial" panose="020B0604020202020204" pitchFamily="34" charset="0"/>
              </a:defRPr>
            </a:lvl4pPr>
            <a:lvl5pPr marL="1828800" indent="0">
              <a:buFontTx/>
              <a:buNone/>
              <a:defRPr sz="8000">
                <a:solidFill>
                  <a:srgbClr val="FEDA2A"/>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129604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52763" y="2244725"/>
            <a:ext cx="18313400" cy="4775200"/>
          </a:xfrm>
          <a:prstGeom prst="rect">
            <a:avLst/>
          </a:prstGeom>
        </p:spPr>
        <p:txBody>
          <a:bodyPr anchor="t"/>
          <a:lstStyle>
            <a:lvl1pPr algn="l">
              <a:defRPr sz="80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Subtitle 2"/>
          <p:cNvSpPr>
            <a:spLocks noGrp="1"/>
          </p:cNvSpPr>
          <p:nvPr>
            <p:ph type="subTitle" idx="1"/>
          </p:nvPr>
        </p:nvSpPr>
        <p:spPr>
          <a:xfrm>
            <a:off x="3052763" y="7204075"/>
            <a:ext cx="18313400" cy="3311525"/>
          </a:xfrm>
          <a:prstGeom prst="rect">
            <a:avLst/>
          </a:prstGeom>
        </p:spPr>
        <p:txBody>
          <a:bodyPr/>
          <a:lstStyle>
            <a:lvl1pPr marL="0" indent="0" algn="l">
              <a:buNone/>
              <a:defRPr sz="4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Tree>
    <p:extLst>
      <p:ext uri="{BB962C8B-B14F-4D97-AF65-F5344CB8AC3E}">
        <p14:creationId xmlns:p14="http://schemas.microsoft.com/office/powerpoint/2010/main" val="984654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large tex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92873" cy="2651125"/>
          </a:xfrm>
          <a:prstGeom prst="rect">
            <a:avLst/>
          </a:prstGeom>
        </p:spPr>
        <p:txBody>
          <a:bodyPr/>
          <a:lstStyle>
            <a:lvl1pPr>
              <a:defRPr sz="66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679575" y="3651251"/>
            <a:ext cx="20192873" cy="8254238"/>
          </a:xfrm>
          <a:prstGeom prst="rect">
            <a:avLst/>
          </a:prstGeom>
        </p:spPr>
        <p:txBody>
          <a:bodyPr/>
          <a:lstStyle>
            <a:lvl1pPr>
              <a:defRPr sz="5400">
                <a:latin typeface="Arial" panose="020B0604020202020204" pitchFamily="34" charset="0"/>
                <a:cs typeface="Arial" panose="020B0604020202020204" pitchFamily="34" charset="0"/>
              </a:defRPr>
            </a:lvl1pPr>
            <a:lvl2pPr>
              <a:defRPr sz="40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3200">
                <a:latin typeface="Arial" panose="020B0604020202020204" pitchFamily="34" charset="0"/>
                <a:cs typeface="Arial" panose="020B0604020202020204" pitchFamily="34" charset="0"/>
              </a:defRPr>
            </a:lvl4pPr>
            <a:lvl5pPr>
              <a:defRPr sz="3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83440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_small tex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92873"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679575" y="3651251"/>
            <a:ext cx="20192873" cy="82542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340248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56297"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sz="half" idx="1"/>
          </p:nvPr>
        </p:nvSpPr>
        <p:spPr>
          <a:xfrm>
            <a:off x="1679575" y="3651251"/>
            <a:ext cx="9640697" cy="829081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11791887" y="3651250"/>
            <a:ext cx="10043985" cy="8290815"/>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951608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82750" y="730251"/>
            <a:ext cx="21059775" cy="2268982"/>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Text Placeholder 2"/>
          <p:cNvSpPr>
            <a:spLocks noGrp="1"/>
          </p:cNvSpPr>
          <p:nvPr>
            <p:ph type="body" idx="1"/>
          </p:nvPr>
        </p:nvSpPr>
        <p:spPr>
          <a:xfrm>
            <a:off x="1682750" y="3362325"/>
            <a:ext cx="10329863" cy="1647825"/>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82750" y="5193791"/>
            <a:ext cx="10329863" cy="7022593"/>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12361863" y="3362325"/>
            <a:ext cx="10380662" cy="1647825"/>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2361863" y="5193791"/>
            <a:ext cx="10380662" cy="702259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877628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1059775"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Tree>
    <p:extLst>
      <p:ext uri="{BB962C8B-B14F-4D97-AF65-F5344CB8AC3E}">
        <p14:creationId xmlns:p14="http://schemas.microsoft.com/office/powerpoint/2010/main" val="6520715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2750" y="1974850"/>
            <a:ext cx="7875588" cy="2139950"/>
          </a:xfrm>
          <a:prstGeom prst="rect">
            <a:avLst/>
          </a:prstGeom>
        </p:spPr>
        <p:txBody>
          <a:bodyPr anchor="t"/>
          <a:lstStyle>
            <a:lvl1pPr>
              <a:defRPr sz="32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0380663" y="1974850"/>
            <a:ext cx="12361862" cy="9272271"/>
          </a:xfrm>
          <a:prstGeom prst="rect">
            <a:avLst/>
          </a:prstGeo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1682750" y="4407407"/>
            <a:ext cx="7875588" cy="6839713"/>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49064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2750" y="1974850"/>
            <a:ext cx="7875588" cy="2139950"/>
          </a:xfrm>
          <a:prstGeom prst="rect">
            <a:avLst/>
          </a:prstGeom>
        </p:spPr>
        <p:txBody>
          <a:bodyPr anchor="t"/>
          <a:lstStyle>
            <a:lvl1pPr>
              <a:defRPr sz="32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Picture Placeholder 2"/>
          <p:cNvSpPr>
            <a:spLocks noGrp="1"/>
          </p:cNvSpPr>
          <p:nvPr>
            <p:ph type="pic" idx="1"/>
          </p:nvPr>
        </p:nvSpPr>
        <p:spPr>
          <a:xfrm>
            <a:off x="10380663" y="1974850"/>
            <a:ext cx="11638089" cy="9747250"/>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682750" y="4352544"/>
            <a:ext cx="7875588" cy="7385431"/>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1030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Photo with footer">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24418925" cy="12673584"/>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Tree>
    <p:extLst>
      <p:ext uri="{BB962C8B-B14F-4D97-AF65-F5344CB8AC3E}">
        <p14:creationId xmlns:p14="http://schemas.microsoft.com/office/powerpoint/2010/main" val="4206839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52763" y="2244725"/>
            <a:ext cx="18313400" cy="4775200"/>
          </a:xfrm>
          <a:prstGeom prst="rect">
            <a:avLst/>
          </a:prstGeom>
        </p:spPr>
        <p:txBody>
          <a:bodyPr anchor="t"/>
          <a:lstStyle>
            <a:lvl1pPr algn="l">
              <a:defRPr sz="80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Subtitle 2"/>
          <p:cNvSpPr>
            <a:spLocks noGrp="1"/>
          </p:cNvSpPr>
          <p:nvPr>
            <p:ph type="subTitle" idx="1"/>
          </p:nvPr>
        </p:nvSpPr>
        <p:spPr>
          <a:xfrm>
            <a:off x="3052763" y="7204075"/>
            <a:ext cx="18313400" cy="3311525"/>
          </a:xfrm>
          <a:prstGeom prst="rect">
            <a:avLst/>
          </a:prstGeom>
        </p:spPr>
        <p:txBody>
          <a:bodyPr/>
          <a:lstStyle>
            <a:lvl1pPr marL="0" indent="0" algn="l">
              <a:buNone/>
              <a:defRPr sz="4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Tree>
    <p:extLst>
      <p:ext uri="{BB962C8B-B14F-4D97-AF65-F5344CB8AC3E}">
        <p14:creationId xmlns:p14="http://schemas.microsoft.com/office/powerpoint/2010/main" val="2102054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_large tex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92873" cy="2651125"/>
          </a:xfrm>
          <a:prstGeom prst="rect">
            <a:avLst/>
          </a:prstGeom>
        </p:spPr>
        <p:txBody>
          <a:bodyPr/>
          <a:lstStyle>
            <a:lvl1pPr>
              <a:defRPr sz="66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679575" y="3651251"/>
            <a:ext cx="20192873" cy="8254238"/>
          </a:xfrm>
          <a:prstGeom prst="rect">
            <a:avLst/>
          </a:prstGeom>
        </p:spPr>
        <p:txBody>
          <a:bodyPr/>
          <a:lstStyle>
            <a:lvl1pPr>
              <a:defRPr sz="5400">
                <a:latin typeface="Arial" panose="020B0604020202020204" pitchFamily="34" charset="0"/>
                <a:cs typeface="Arial" panose="020B0604020202020204" pitchFamily="34" charset="0"/>
              </a:defRPr>
            </a:lvl1pPr>
            <a:lvl2pPr>
              <a:defRPr sz="40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3200">
                <a:latin typeface="Arial" panose="020B0604020202020204" pitchFamily="34" charset="0"/>
                <a:cs typeface="Arial" panose="020B0604020202020204" pitchFamily="34" charset="0"/>
              </a:defRPr>
            </a:lvl4pPr>
            <a:lvl5pPr>
              <a:defRPr sz="32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879514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_small tex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92873"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679575" y="3651251"/>
            <a:ext cx="20192873" cy="82542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946710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0156297"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sz="half" idx="1"/>
          </p:nvPr>
        </p:nvSpPr>
        <p:spPr>
          <a:xfrm>
            <a:off x="1679575" y="3651251"/>
            <a:ext cx="9640697" cy="829081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11791887" y="3651250"/>
            <a:ext cx="10043985" cy="8290815"/>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2017953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82750" y="730251"/>
            <a:ext cx="21059775" cy="2268982"/>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Text Placeholder 2"/>
          <p:cNvSpPr>
            <a:spLocks noGrp="1"/>
          </p:cNvSpPr>
          <p:nvPr>
            <p:ph type="body" idx="1"/>
          </p:nvPr>
        </p:nvSpPr>
        <p:spPr>
          <a:xfrm>
            <a:off x="1682750" y="3362325"/>
            <a:ext cx="10329863" cy="1647825"/>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682750" y="5193791"/>
            <a:ext cx="10329863" cy="7022593"/>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12361863" y="3362325"/>
            <a:ext cx="10380662" cy="1647825"/>
          </a:xfrm>
          <a:prstGeom prst="rect">
            <a:avLst/>
          </a:prstGeom>
        </p:spPr>
        <p:txBody>
          <a:bodyPr anchor="b"/>
          <a:lstStyle>
            <a:lvl1pPr marL="0" indent="0">
              <a:buNone/>
              <a:defRPr sz="24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2361863" y="5193791"/>
            <a:ext cx="10380662" cy="7022594"/>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648916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79575" y="730250"/>
            <a:ext cx="21059775" cy="2651125"/>
          </a:xfrm>
          <a:prstGeom prst="rect">
            <a:avLst/>
          </a:prstGeo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NZ"/>
          </a:p>
        </p:txBody>
      </p:sp>
    </p:spTree>
    <p:extLst>
      <p:ext uri="{BB962C8B-B14F-4D97-AF65-F5344CB8AC3E}">
        <p14:creationId xmlns:p14="http://schemas.microsoft.com/office/powerpoint/2010/main" val="3185656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2750" y="1974850"/>
            <a:ext cx="7875588" cy="2139950"/>
          </a:xfrm>
          <a:prstGeom prst="rect">
            <a:avLst/>
          </a:prstGeom>
        </p:spPr>
        <p:txBody>
          <a:bodyPr anchor="t"/>
          <a:lstStyle>
            <a:lvl1pPr>
              <a:defRPr sz="32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10380663" y="1974850"/>
            <a:ext cx="12361862" cy="9272271"/>
          </a:xfrm>
          <a:prstGeom prst="rect">
            <a:avLst/>
          </a:prstGeo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1682750" y="4407407"/>
            <a:ext cx="7875588" cy="6839713"/>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23384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2750" y="1974850"/>
            <a:ext cx="7875588" cy="2139950"/>
          </a:xfrm>
          <a:prstGeom prst="rect">
            <a:avLst/>
          </a:prstGeom>
        </p:spPr>
        <p:txBody>
          <a:bodyPr anchor="t"/>
          <a:lstStyle>
            <a:lvl1pPr>
              <a:defRPr sz="3200">
                <a:latin typeface="Arial" panose="020B0604020202020204" pitchFamily="34" charset="0"/>
                <a:cs typeface="Arial" panose="020B0604020202020204" pitchFamily="34" charset="0"/>
              </a:defRPr>
            </a:lvl1pPr>
          </a:lstStyle>
          <a:p>
            <a:r>
              <a:rPr lang="en-US"/>
              <a:t>Click to edit Master title style</a:t>
            </a:r>
            <a:endParaRPr lang="en-NZ"/>
          </a:p>
        </p:txBody>
      </p:sp>
      <p:sp>
        <p:nvSpPr>
          <p:cNvPr id="3" name="Picture Placeholder 2"/>
          <p:cNvSpPr>
            <a:spLocks noGrp="1"/>
          </p:cNvSpPr>
          <p:nvPr>
            <p:ph type="pic" idx="1"/>
          </p:nvPr>
        </p:nvSpPr>
        <p:spPr>
          <a:xfrm>
            <a:off x="10380663" y="1974850"/>
            <a:ext cx="11638089" cy="9747250"/>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682750" y="4352544"/>
            <a:ext cx="7875588" cy="7385431"/>
          </a:xfrm>
          <a:prstGeom prst="rect">
            <a:avLst/>
          </a:prstGeo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06405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hoto with footer">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0" y="0"/>
            <a:ext cx="24418925" cy="12673584"/>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Tree>
    <p:extLst>
      <p:ext uri="{BB962C8B-B14F-4D97-AF65-F5344CB8AC3E}">
        <p14:creationId xmlns:p14="http://schemas.microsoft.com/office/powerpoint/2010/main" val="17513957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inal slide_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86203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_Blue_layou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2045335" y="2450719"/>
            <a:ext cx="17029049" cy="1280033"/>
          </a:xfrm>
          <a:prstGeom prst="rect">
            <a:avLst/>
          </a:prstGeom>
        </p:spPr>
        <p:txBody>
          <a:bodyPr/>
          <a:lstStyle>
            <a:lvl1pPr marL="0" indent="0">
              <a:buFontTx/>
              <a:buNone/>
              <a:defRPr sz="8000">
                <a:solidFill>
                  <a:schemeClr val="bg1"/>
                </a:solidFill>
                <a:latin typeface="Calibri" panose="020B0604020202020204" pitchFamily="34" charset="0"/>
                <a:cs typeface="Calibri" panose="020B0604020202020204" pitchFamily="34" charset="0"/>
              </a:defRPr>
            </a:lvl1pPr>
            <a:lvl2pPr marL="457200" indent="0">
              <a:buFontTx/>
              <a:buNone/>
              <a:defRPr sz="8000">
                <a:latin typeface="Calibri" panose="020B0604020202020204" pitchFamily="34" charset="0"/>
                <a:cs typeface="Calibri" panose="020B0604020202020204" pitchFamily="34" charset="0"/>
              </a:defRPr>
            </a:lvl2pPr>
            <a:lvl3pPr marL="914400" indent="0">
              <a:buFontTx/>
              <a:buNone/>
              <a:defRPr sz="8000">
                <a:latin typeface="Calibri" panose="020B0604020202020204" pitchFamily="34" charset="0"/>
                <a:cs typeface="Calibri" panose="020B0604020202020204" pitchFamily="34" charset="0"/>
              </a:defRPr>
            </a:lvl3pPr>
            <a:lvl4pPr marL="1371600" indent="0">
              <a:buFontTx/>
              <a:buNone/>
              <a:defRPr sz="8000">
                <a:latin typeface="Calibri" panose="020B0604020202020204" pitchFamily="34" charset="0"/>
                <a:cs typeface="Calibri" panose="020B0604020202020204" pitchFamily="34" charset="0"/>
              </a:defRPr>
            </a:lvl4pPr>
            <a:lvl5pPr marL="1828800" indent="0">
              <a:buFontTx/>
              <a:buNone/>
              <a:defRPr sz="8000">
                <a:latin typeface="Calibri" panose="020B0604020202020204" pitchFamily="34" charset="0"/>
                <a:cs typeface="Calibri" panose="020B0604020202020204" pitchFamily="34" charset="0"/>
              </a:defRPr>
            </a:lvl5pPr>
          </a:lstStyle>
          <a:p>
            <a:pPr lvl="0"/>
            <a:r>
              <a:rPr lang="en-US"/>
              <a:t>Click to edit Master text styles</a:t>
            </a:r>
          </a:p>
        </p:txBody>
      </p:sp>
      <p:sp>
        <p:nvSpPr>
          <p:cNvPr id="7" name="Text Placeholder 6"/>
          <p:cNvSpPr>
            <a:spLocks noGrp="1"/>
          </p:cNvSpPr>
          <p:nvPr>
            <p:ph type="body" sz="quarter" idx="11"/>
          </p:nvPr>
        </p:nvSpPr>
        <p:spPr>
          <a:xfrm>
            <a:off x="2045335" y="3768027"/>
            <a:ext cx="17029050" cy="1572069"/>
          </a:xfrm>
          <a:prstGeom prst="rect">
            <a:avLst/>
          </a:prstGeom>
        </p:spPr>
        <p:txBody>
          <a:bodyPr/>
          <a:lstStyle>
            <a:lvl1pPr marL="0" indent="0">
              <a:buFontTx/>
              <a:buNone/>
              <a:defRPr sz="8000">
                <a:solidFill>
                  <a:srgbClr val="FEDA2A"/>
                </a:solidFill>
                <a:latin typeface="Calibri" panose="020B0604020202020204" pitchFamily="34" charset="0"/>
                <a:cs typeface="Calibri" panose="020B0604020202020204" pitchFamily="34" charset="0"/>
              </a:defRPr>
            </a:lvl1pPr>
            <a:lvl2pPr marL="457200" indent="0">
              <a:buFontTx/>
              <a:buNone/>
              <a:defRPr sz="8000">
                <a:solidFill>
                  <a:srgbClr val="FEDA2A"/>
                </a:solidFill>
                <a:latin typeface="Calibri" panose="020B0604020202020204" pitchFamily="34" charset="0"/>
                <a:cs typeface="Calibri" panose="020B0604020202020204" pitchFamily="34" charset="0"/>
              </a:defRPr>
            </a:lvl2pPr>
            <a:lvl3pPr marL="914400" indent="0">
              <a:buFontTx/>
              <a:buNone/>
              <a:defRPr sz="8000">
                <a:solidFill>
                  <a:srgbClr val="FEDA2A"/>
                </a:solidFill>
                <a:latin typeface="Calibri" panose="020B0604020202020204" pitchFamily="34" charset="0"/>
                <a:cs typeface="Calibri" panose="020B0604020202020204" pitchFamily="34" charset="0"/>
              </a:defRPr>
            </a:lvl3pPr>
            <a:lvl4pPr marL="1371600" indent="0">
              <a:buFontTx/>
              <a:buNone/>
              <a:defRPr sz="8000">
                <a:solidFill>
                  <a:srgbClr val="FEDA2A"/>
                </a:solidFill>
                <a:latin typeface="Calibri" panose="020B0604020202020204" pitchFamily="34" charset="0"/>
                <a:cs typeface="Calibri" panose="020B0604020202020204" pitchFamily="34" charset="0"/>
              </a:defRPr>
            </a:lvl4pPr>
            <a:lvl5pPr marL="1828800" indent="0">
              <a:buFontTx/>
              <a:buNone/>
              <a:defRPr sz="8000">
                <a:solidFill>
                  <a:srgbClr val="FEDA2A"/>
                </a:solidFill>
                <a:latin typeface="Calibri" panose="020B0604020202020204" pitchFamily="34" charset="0"/>
                <a:cs typeface="Calibri"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1296046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2.jpe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3.jpeg"/><Relationship Id="rId5" Type="http://schemas.openxmlformats.org/officeDocument/2006/relationships/slideLayout" Target="../slideLayouts/slideLayout15.xml"/><Relationship Id="rId10" Type="http://schemas.openxmlformats.org/officeDocument/2006/relationships/theme" Target="../theme/theme3.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20.xml"/><Relationship Id="rId4"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9822"/>
            <a:ext cx="24418924" cy="13735645"/>
          </a:xfrm>
          <a:prstGeom prst="rect">
            <a:avLst/>
          </a:prstGeom>
        </p:spPr>
      </p:pic>
    </p:spTree>
    <p:extLst>
      <p:ext uri="{BB962C8B-B14F-4D97-AF65-F5344CB8AC3E}">
        <p14:creationId xmlns:p14="http://schemas.microsoft.com/office/powerpoint/2010/main" val="943481942"/>
      </p:ext>
    </p:extLst>
  </p:cSld>
  <p:clrMap bg1="lt1" tx1="dk1" bg2="lt2" tx2="dk2" accent1="accent1" accent2="accent2" accent3="accent3" accent4="accent4" accent5="accent5" accent6="accent6" hlink="hlink" folHlink="folHlink"/>
  <p:sldLayoutIdLst>
    <p:sldLayoutId id="214748383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12698545"/>
            <a:ext cx="24418920" cy="1017455"/>
          </a:xfrm>
          <a:prstGeom prst="rect">
            <a:avLst/>
          </a:prstGeom>
        </p:spPr>
      </p:pic>
    </p:spTree>
    <p:extLst>
      <p:ext uri="{BB962C8B-B14F-4D97-AF65-F5344CB8AC3E}">
        <p14:creationId xmlns:p14="http://schemas.microsoft.com/office/powerpoint/2010/main" val="107083957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832" r:id="rId3"/>
    <p:sldLayoutId id="2147483719" r:id="rId4"/>
    <p:sldLayoutId id="2147483720" r:id="rId5"/>
    <p:sldLayoutId id="2147483721" r:id="rId6"/>
    <p:sldLayoutId id="2147483722" r:id="rId7"/>
    <p:sldLayoutId id="2147483723" r:id="rId8"/>
    <p:sldLayoutId id="214748384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12698545"/>
            <a:ext cx="24418920" cy="1017455"/>
          </a:xfrm>
          <a:prstGeom prst="rect">
            <a:avLst/>
          </a:prstGeom>
        </p:spPr>
      </p:pic>
    </p:spTree>
    <p:extLst>
      <p:ext uri="{BB962C8B-B14F-4D97-AF65-F5344CB8AC3E}">
        <p14:creationId xmlns:p14="http://schemas.microsoft.com/office/powerpoint/2010/main" val="3352547660"/>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835" r:id="rId3"/>
    <p:sldLayoutId id="2147483742" r:id="rId4"/>
    <p:sldLayoutId id="2147483743" r:id="rId5"/>
    <p:sldLayoutId id="2147483744" r:id="rId6"/>
    <p:sldLayoutId id="2147483745" r:id="rId7"/>
    <p:sldLayoutId id="2147483746" r:id="rId8"/>
    <p:sldLayoutId id="21474837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64760" y="11494814"/>
            <a:ext cx="1208472" cy="1411056"/>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891"/>
            <a:ext cx="24420515" cy="13715109"/>
          </a:xfrm>
          <a:prstGeom prst="rect">
            <a:avLst/>
          </a:prstGeom>
        </p:spPr>
      </p:pic>
    </p:spTree>
    <p:extLst>
      <p:ext uri="{BB962C8B-B14F-4D97-AF65-F5344CB8AC3E}">
        <p14:creationId xmlns:p14="http://schemas.microsoft.com/office/powerpoint/2010/main" val="1953771679"/>
      </p:ext>
    </p:extLst>
  </p:cSld>
  <p:clrMap bg1="lt1" tx1="dk1" bg2="lt2" tx2="dk2" accent1="accent1" accent2="accent2" accent3="accent3" accent4="accent4" accent5="accent5" accent6="accent6" hlink="hlink" folHlink="folHlink"/>
  <p:sldLayoutIdLst>
    <p:sldLayoutId id="214748384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9822"/>
            <a:ext cx="24418924" cy="13735645"/>
          </a:xfrm>
          <a:prstGeom prst="rect">
            <a:avLst/>
          </a:prstGeom>
        </p:spPr>
      </p:pic>
    </p:spTree>
    <p:extLst>
      <p:ext uri="{BB962C8B-B14F-4D97-AF65-F5344CB8AC3E}">
        <p14:creationId xmlns:p14="http://schemas.microsoft.com/office/powerpoint/2010/main" val="943481942"/>
      </p:ext>
    </p:extLst>
  </p:cSld>
  <p:clrMap bg1="lt1" tx1="dk1" bg2="lt2" tx2="dk2" accent1="accent1" accent2="accent2" accent3="accent3" accent4="accent4" accent5="accent5" accent6="accent6" hlink="hlink" folHlink="folHlink"/>
  <p:sldLayoutIdLst>
    <p:sldLayoutId id="21474838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Calibri"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alibri"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8559/ebr.2024.1.1068"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doi.org/10.1080/03036758.2024.2368788"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867026" y="829737"/>
            <a:ext cx="17385665" cy="1280033"/>
          </a:xfrm>
        </p:spPr>
        <p:txBody>
          <a:bodyPr/>
          <a:lstStyle/>
          <a:p>
            <a:r>
              <a:rPr lang="en-NZ" b="1"/>
              <a:t>Kiwi Flavour meets Silver Favour? Understanding predictors of older German consumers’ willingness to eat and pay a price premium for food produced in Aotearoa-New Zealand</a:t>
            </a:r>
            <a:endParaRPr lang="en-NZ"/>
          </a:p>
        </p:txBody>
      </p:sp>
      <p:sp>
        <p:nvSpPr>
          <p:cNvPr id="3" name="Text Placeholder 2"/>
          <p:cNvSpPr>
            <a:spLocks noGrp="1"/>
          </p:cNvSpPr>
          <p:nvPr>
            <p:ph type="body" sz="quarter" idx="11"/>
          </p:nvPr>
        </p:nvSpPr>
        <p:spPr>
          <a:xfrm>
            <a:off x="2045334" y="6858000"/>
            <a:ext cx="17029050" cy="1572069"/>
          </a:xfrm>
        </p:spPr>
        <p:txBody>
          <a:bodyPr/>
          <a:lstStyle/>
          <a:p>
            <a:r>
              <a:rPr lang="en-NZ" sz="4000" b="1"/>
              <a:t>Meike Rombach, Meike Guenther, Paul Rutherford &amp; David L. Dean</a:t>
            </a:r>
          </a:p>
          <a:p>
            <a:endParaRPr lang="en-NZ" sz="4000"/>
          </a:p>
        </p:txBody>
      </p:sp>
      <p:sp>
        <p:nvSpPr>
          <p:cNvPr id="4" name="TextBox 3">
            <a:extLst>
              <a:ext uri="{FF2B5EF4-FFF2-40B4-BE49-F238E27FC236}">
                <a16:creationId xmlns:a16="http://schemas.microsoft.com/office/drawing/2014/main" id="{2BF61678-D9BF-78E4-55EE-9C74CAC74C4F}"/>
              </a:ext>
            </a:extLst>
          </p:cNvPr>
          <p:cNvSpPr txBox="1"/>
          <p:nvPr/>
        </p:nvSpPr>
        <p:spPr>
          <a:xfrm>
            <a:off x="2045334" y="7644034"/>
            <a:ext cx="12198096" cy="584775"/>
          </a:xfrm>
          <a:prstGeom prst="rect">
            <a:avLst/>
          </a:prstGeom>
          <a:noFill/>
        </p:spPr>
        <p:txBody>
          <a:bodyPr wrap="square" rtlCol="0">
            <a:spAutoFit/>
          </a:bodyPr>
          <a:lstStyle/>
          <a:p>
            <a:r>
              <a:rPr lang="en-NZ" sz="3200">
                <a:solidFill>
                  <a:schemeClr val="bg1"/>
                </a:solidFill>
              </a:rPr>
              <a:t>Christchurch, New Zealand, 28/08/26</a:t>
            </a:r>
          </a:p>
        </p:txBody>
      </p:sp>
      <p:sp>
        <p:nvSpPr>
          <p:cNvPr id="5" name="SlideNumberBadge">
            <a:extLst>
              <a:ext uri="{FF2B5EF4-FFF2-40B4-BE49-F238E27FC236}">
                <a16:creationId xmlns:a16="http://schemas.microsoft.com/office/drawing/2014/main" id="{B9687D65-4888-4133-868D-69E8D5CE4840}"/>
              </a:ext>
            </a:extLst>
          </p:cNvPr>
          <p:cNvSpPr/>
          <p:nvPr/>
        </p:nvSpPr>
        <p:spPr>
          <a:xfrm>
            <a:off x="304800" y="12928600"/>
            <a:ext cx="369903" cy="508000"/>
          </a:xfrm>
          <a:prstGeom prst="roundRect">
            <a:avLst/>
          </a:prstGeom>
          <a:solidFill>
            <a:srgbClr val="242250"/>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NZ" sz="2200" b="1">
                <a:solidFill>
                  <a:srgbClr val="FFFFFF"/>
                </a:solidFill>
                <a:latin typeface="Calibri"/>
                <a:ea typeface="Calibri"/>
                <a:cs typeface="Calibri"/>
              </a:rPr>
              <a:t>1</a:t>
            </a:r>
          </a:p>
        </p:txBody>
      </p:sp>
    </p:spTree>
    <p:extLst>
      <p:ext uri="{BB962C8B-B14F-4D97-AF65-F5344CB8AC3E}">
        <p14:creationId xmlns:p14="http://schemas.microsoft.com/office/powerpoint/2010/main" val="2758774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F6F38-B391-B1A4-96B1-0DD8A6838E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932F6E-CA53-9CDC-3086-A733C49C0C0F}"/>
              </a:ext>
            </a:extLst>
          </p:cNvPr>
          <p:cNvSpPr>
            <a:spLocks noGrp="1"/>
          </p:cNvSpPr>
          <p:nvPr>
            <p:ph type="title"/>
          </p:nvPr>
        </p:nvSpPr>
        <p:spPr>
          <a:xfrm>
            <a:off x="2113025" y="5650358"/>
            <a:ext cx="20192873" cy="1830070"/>
          </a:xfrm>
        </p:spPr>
        <p:txBody>
          <a:bodyPr/>
          <a:lstStyle/>
          <a:p>
            <a:pPr algn="ctr"/>
            <a:r>
              <a:rPr lang="en-NZ" sz="8800" b="1">
                <a:solidFill>
                  <a:schemeClr val="accent2">
                    <a:lumMod val="50000"/>
                  </a:schemeClr>
                </a:solidFill>
                <a:latin typeface="+mn-lt"/>
              </a:rPr>
              <a:t>Background of the Study</a:t>
            </a:r>
          </a:p>
        </p:txBody>
      </p:sp>
      <p:sp>
        <p:nvSpPr>
          <p:cNvPr id="3" name="SlideNumberBadge">
            <a:extLst>
              <a:ext uri="{FF2B5EF4-FFF2-40B4-BE49-F238E27FC236}">
                <a16:creationId xmlns:a16="http://schemas.microsoft.com/office/drawing/2014/main" id="{3364B86A-06B4-E957-78D9-7856C7B82EB1}"/>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6</a:t>
            </a:r>
          </a:p>
        </p:txBody>
      </p:sp>
    </p:spTree>
    <p:extLst>
      <p:ext uri="{BB962C8B-B14F-4D97-AF65-F5344CB8AC3E}">
        <p14:creationId xmlns:p14="http://schemas.microsoft.com/office/powerpoint/2010/main" val="2285141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2685" y="772178"/>
            <a:ext cx="20192873" cy="2651125"/>
          </a:xfrm>
        </p:spPr>
        <p:txBody>
          <a:bodyPr/>
          <a:lstStyle/>
          <a:p>
            <a:r>
              <a:rPr lang="en-NZ" sz="8000" b="1">
                <a:solidFill>
                  <a:schemeClr val="accent2">
                    <a:lumMod val="50000"/>
                  </a:schemeClr>
                </a:solidFill>
              </a:rPr>
              <a:t>Introduction</a:t>
            </a:r>
          </a:p>
        </p:txBody>
      </p:sp>
      <p:grpSp>
        <p:nvGrpSpPr>
          <p:cNvPr id="4" name="Gruppieren 1">
            <a:extLst>
              <a:ext uri="{FF2B5EF4-FFF2-40B4-BE49-F238E27FC236}">
                <a16:creationId xmlns:a16="http://schemas.microsoft.com/office/drawing/2014/main" id="{8024F73C-4DAC-A649-0AC3-AF7BBBF4F86C}"/>
              </a:ext>
            </a:extLst>
          </p:cNvPr>
          <p:cNvGrpSpPr/>
          <p:nvPr/>
        </p:nvGrpSpPr>
        <p:grpSpPr>
          <a:xfrm>
            <a:off x="2016203" y="3021492"/>
            <a:ext cx="19403938" cy="8322532"/>
            <a:chOff x="404894" y="1591470"/>
            <a:chExt cx="8333286" cy="4211730"/>
          </a:xfrm>
        </p:grpSpPr>
        <p:sp>
          <p:nvSpPr>
            <p:cNvPr id="5" name="Rechteck 10" descr="PresentationLoad.com">
              <a:extLst>
                <a:ext uri="{FF2B5EF4-FFF2-40B4-BE49-F238E27FC236}">
                  <a16:creationId xmlns:a16="http://schemas.microsoft.com/office/drawing/2014/main" id="{B3311E34-5E90-BCE9-DF3A-100968996DD7}"/>
                </a:ext>
              </a:extLst>
            </p:cNvPr>
            <p:cNvSpPr/>
            <p:nvPr/>
          </p:nvSpPr>
          <p:spPr bwMode="gray">
            <a:xfrm>
              <a:off x="404894" y="1591470"/>
              <a:ext cx="8333127" cy="953674"/>
            </a:xfrm>
            <a:prstGeom prst="rect">
              <a:avLst/>
            </a:prstGeom>
            <a:solidFill>
              <a:srgbClr val="EEF1FB"/>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288000" rIns="252000" rtlCol="0" anchor="ctr" anchorCtr="0"/>
            <a:lstStyle/>
            <a:p>
              <a:r>
                <a:rPr lang="en-US" sz="3600" b="1">
                  <a:solidFill>
                    <a:schemeClr val="accent2">
                      <a:lumMod val="50000"/>
                    </a:schemeClr>
                  </a:solidFill>
                  <a:latin typeface="Calibri" panose="020B0604020202020204" pitchFamily="34" charset="0"/>
                  <a:cs typeface="Calibri" panose="020B0604020202020204" pitchFamily="34" charset="0"/>
                </a:rPr>
                <a:t>Silver Economy (SE)</a:t>
              </a:r>
            </a:p>
          </p:txBody>
        </p:sp>
        <p:sp>
          <p:nvSpPr>
            <p:cNvPr id="6" name="Rechteck 11" descr="PresentationLoad.com">
              <a:extLst>
                <a:ext uri="{FF2B5EF4-FFF2-40B4-BE49-F238E27FC236}">
                  <a16:creationId xmlns:a16="http://schemas.microsoft.com/office/drawing/2014/main" id="{6EC285B9-C3AA-B315-934A-B87D401C5DBB}"/>
                </a:ext>
              </a:extLst>
            </p:cNvPr>
            <p:cNvSpPr/>
            <p:nvPr/>
          </p:nvSpPr>
          <p:spPr bwMode="gray">
            <a:xfrm>
              <a:off x="404894" y="2645157"/>
              <a:ext cx="8333127" cy="2052253"/>
            </a:xfrm>
            <a:prstGeom prst="rect">
              <a:avLst/>
            </a:prstGeom>
            <a:solidFill>
              <a:srgbClr val="EEF1FB"/>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288000" rIns="252000" rtlCol="0" anchor="ctr" anchorCtr="0"/>
            <a:lstStyle/>
            <a:p>
              <a:r>
                <a:rPr lang="en-US" sz="3600" b="1">
                  <a:solidFill>
                    <a:schemeClr val="accent2">
                      <a:lumMod val="50000"/>
                    </a:schemeClr>
                  </a:solidFill>
                  <a:latin typeface="Calibri" panose="020B0604020202020204" pitchFamily="34" charset="0"/>
                  <a:cs typeface="Calibri" panose="020B0604020202020204" pitchFamily="34" charset="0"/>
                </a:rPr>
                <a:t>SE Consumers</a:t>
              </a:r>
            </a:p>
            <a:p>
              <a:r>
                <a:rPr lang="en-US" sz="3600" b="1">
                  <a:solidFill>
                    <a:schemeClr val="accent2">
                      <a:lumMod val="50000"/>
                    </a:schemeClr>
                  </a:solidFill>
                  <a:latin typeface="Calibri" panose="020B0604020202020204" pitchFamily="34" charset="0"/>
                  <a:cs typeface="Calibri" panose="020B0604020202020204" pitchFamily="34" charset="0"/>
                </a:rPr>
                <a:t> in Germany</a:t>
              </a:r>
            </a:p>
          </p:txBody>
        </p:sp>
        <p:sp>
          <p:nvSpPr>
            <p:cNvPr id="8" name="Rechteck 13" descr="PresentationLoad.com">
              <a:extLst>
                <a:ext uri="{FF2B5EF4-FFF2-40B4-BE49-F238E27FC236}">
                  <a16:creationId xmlns:a16="http://schemas.microsoft.com/office/drawing/2014/main" id="{E7877CA1-8AD9-B318-E355-4D34BD304326}"/>
                </a:ext>
              </a:extLst>
            </p:cNvPr>
            <p:cNvSpPr/>
            <p:nvPr/>
          </p:nvSpPr>
          <p:spPr bwMode="gray">
            <a:xfrm>
              <a:off x="405053" y="4849526"/>
              <a:ext cx="8333127" cy="953674"/>
            </a:xfrm>
            <a:prstGeom prst="rect">
              <a:avLst/>
            </a:prstGeom>
            <a:solidFill>
              <a:srgbClr val="EEF1FB"/>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216000" rIns="252000" rtlCol="0" anchor="ctr" anchorCtr="0"/>
            <a:lstStyle/>
            <a:p>
              <a:pPr>
                <a:lnSpc>
                  <a:spcPct val="80000"/>
                </a:lnSpc>
              </a:pPr>
              <a:r>
                <a:rPr lang="en-US" sz="3600" b="1">
                  <a:solidFill>
                    <a:schemeClr val="accent2">
                      <a:lumMod val="50000"/>
                    </a:schemeClr>
                  </a:solidFill>
                  <a:latin typeface="Calibri" panose="020B0604020202020204" pitchFamily="34" charset="0"/>
                  <a:cs typeface="Calibri" panose="020B0604020202020204" pitchFamily="34" charset="0"/>
                </a:rPr>
                <a:t>Free Trade </a:t>
              </a:r>
            </a:p>
            <a:p>
              <a:pPr>
                <a:lnSpc>
                  <a:spcPct val="80000"/>
                </a:lnSpc>
              </a:pPr>
              <a:r>
                <a:rPr lang="en-US" sz="3600" b="1">
                  <a:solidFill>
                    <a:schemeClr val="accent2">
                      <a:lumMod val="50000"/>
                    </a:schemeClr>
                  </a:solidFill>
                  <a:latin typeface="Calibri" panose="020B0604020202020204" pitchFamily="34" charset="0"/>
                  <a:cs typeface="Calibri" panose="020B0604020202020204" pitchFamily="34" charset="0"/>
                </a:rPr>
                <a:t>Agreement (FTA)</a:t>
              </a:r>
            </a:p>
          </p:txBody>
        </p:sp>
        <p:grpSp>
          <p:nvGrpSpPr>
            <p:cNvPr id="9" name="Gruppieren 41">
              <a:extLst>
                <a:ext uri="{FF2B5EF4-FFF2-40B4-BE49-F238E27FC236}">
                  <a16:creationId xmlns:a16="http://schemas.microsoft.com/office/drawing/2014/main" id="{67B3A912-5BEB-F119-E05F-A2B3A1993DAA}"/>
                </a:ext>
              </a:extLst>
            </p:cNvPr>
            <p:cNvGrpSpPr/>
            <p:nvPr/>
          </p:nvGrpSpPr>
          <p:grpSpPr bwMode="gray">
            <a:xfrm>
              <a:off x="2406984" y="1621853"/>
              <a:ext cx="6026263" cy="1862497"/>
              <a:chOff x="2904997" y="1621853"/>
              <a:chExt cx="8301101" cy="1862497"/>
            </a:xfrm>
          </p:grpSpPr>
          <p:sp>
            <p:nvSpPr>
              <p:cNvPr id="14" name="Rechteck 46">
                <a:extLst>
                  <a:ext uri="{FF2B5EF4-FFF2-40B4-BE49-F238E27FC236}">
                    <a16:creationId xmlns:a16="http://schemas.microsoft.com/office/drawing/2014/main" id="{1442581A-68F4-F905-C059-9B61A5BE12DE}"/>
                  </a:ext>
                </a:extLst>
              </p:cNvPr>
              <p:cNvSpPr/>
              <p:nvPr/>
            </p:nvSpPr>
            <p:spPr bwMode="gray">
              <a:xfrm>
                <a:off x="8868503" y="1961028"/>
                <a:ext cx="2337595" cy="432000"/>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252000" bIns="108000" rtlCol="0" anchor="ctr" anchorCtr="0"/>
              <a:lstStyle/>
              <a:p>
                <a:pPr algn="ctr">
                  <a:spcAft>
                    <a:spcPts val="400"/>
                  </a:spcAft>
                </a:pPr>
                <a:r>
                  <a:rPr lang="en-NZ" sz="2800" b="1"/>
                  <a:t>Market size 400€–500€ billion annually</a:t>
                </a:r>
                <a:endParaRPr lang="en-US" sz="2800" b="1">
                  <a:solidFill>
                    <a:schemeClr val="bg1"/>
                  </a:solidFill>
                  <a:latin typeface="Calibri" panose="020B0604020202020204" pitchFamily="34" charset="0"/>
                  <a:cs typeface="Calibri" panose="020B0604020202020204" pitchFamily="34" charset="0"/>
                </a:endParaRPr>
              </a:p>
            </p:txBody>
          </p:sp>
          <p:sp>
            <p:nvSpPr>
              <p:cNvPr id="15" name="Rechteck 47">
                <a:extLst>
                  <a:ext uri="{FF2B5EF4-FFF2-40B4-BE49-F238E27FC236}">
                    <a16:creationId xmlns:a16="http://schemas.microsoft.com/office/drawing/2014/main" id="{F68B5DE6-268D-60BA-53BC-1880D606B7F2}"/>
                  </a:ext>
                </a:extLst>
              </p:cNvPr>
              <p:cNvSpPr/>
              <p:nvPr/>
            </p:nvSpPr>
            <p:spPr bwMode="gray">
              <a:xfrm>
                <a:off x="5725131" y="1621853"/>
                <a:ext cx="2738481" cy="432000"/>
              </a:xfrm>
              <a:prstGeom prst="roundRect">
                <a:avLst/>
              </a:prstGeom>
              <a:solidFill>
                <a:schemeClr val="accent2">
                  <a:lumMod val="50000"/>
                </a:schemeClr>
              </a:solidFill>
              <a:ln w="12700">
                <a:noFill/>
                <a:round/>
                <a:headEnd/>
                <a:tailEnd/>
              </a:ln>
              <a:effectLst/>
            </p:spPr>
            <p:txBody>
              <a:bodyPr lIns="36000" tIns="36000" rIns="36000" bIns="36000" rtlCol="0" anchor="ctr"/>
              <a:lstStyle/>
              <a:p>
                <a:pPr algn="ctr"/>
                <a:r>
                  <a:rPr lang="en-US" sz="2800" b="1">
                    <a:solidFill>
                      <a:srgbClr val="FFFFFF"/>
                    </a:solidFill>
                    <a:latin typeface="Calibri" panose="020B0604020202020204" pitchFamily="34" charset="0"/>
                    <a:cs typeface="Calibri" panose="020B0604020202020204" pitchFamily="34" charset="0"/>
                  </a:rPr>
                  <a:t>Germany</a:t>
                </a:r>
              </a:p>
            </p:txBody>
          </p:sp>
          <p:sp>
            <p:nvSpPr>
              <p:cNvPr id="16" name="Rechteck 48">
                <a:extLst>
                  <a:ext uri="{FF2B5EF4-FFF2-40B4-BE49-F238E27FC236}">
                    <a16:creationId xmlns:a16="http://schemas.microsoft.com/office/drawing/2014/main" id="{0DC181AA-9D1C-6D9F-2F39-448B2C0B114F}"/>
                  </a:ext>
                </a:extLst>
              </p:cNvPr>
              <p:cNvSpPr/>
              <p:nvPr/>
            </p:nvSpPr>
            <p:spPr bwMode="gray">
              <a:xfrm>
                <a:off x="2999894" y="1961028"/>
                <a:ext cx="2337595" cy="432000"/>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252000" bIns="108000" rtlCol="0" anchor="ctr" anchorCtr="0"/>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Largest SE in EU</a:t>
                </a:r>
              </a:p>
            </p:txBody>
          </p:sp>
          <p:sp>
            <p:nvSpPr>
              <p:cNvPr id="25" name="Rechteck 57">
                <a:extLst>
                  <a:ext uri="{FF2B5EF4-FFF2-40B4-BE49-F238E27FC236}">
                    <a16:creationId xmlns:a16="http://schemas.microsoft.com/office/drawing/2014/main" id="{D6EB8EE9-7ED9-98DA-5BF6-33BD87076BD7}"/>
                  </a:ext>
                </a:extLst>
              </p:cNvPr>
              <p:cNvSpPr/>
              <p:nvPr/>
            </p:nvSpPr>
            <p:spPr bwMode="gray">
              <a:xfrm>
                <a:off x="2904997" y="2786105"/>
                <a:ext cx="2412286" cy="69824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Age range: 55+ years old</a:t>
                </a:r>
              </a:p>
            </p:txBody>
          </p:sp>
          <p:cxnSp>
            <p:nvCxnSpPr>
              <p:cNvPr id="30" name="Gewinkelte Verbindung 62">
                <a:extLst>
                  <a:ext uri="{FF2B5EF4-FFF2-40B4-BE49-F238E27FC236}">
                    <a16:creationId xmlns:a16="http://schemas.microsoft.com/office/drawing/2014/main" id="{3E936D8C-7BE1-A5CD-D621-A8CC81B88028}"/>
                  </a:ext>
                </a:extLst>
              </p:cNvPr>
              <p:cNvCxnSpPr/>
              <p:nvPr/>
            </p:nvCxnSpPr>
            <p:spPr bwMode="gray">
              <a:xfrm rot="5400000" flipH="1" flipV="1">
                <a:off x="4885324" y="1121221"/>
                <a:ext cx="123175" cy="1556439"/>
              </a:xfrm>
              <a:prstGeom prst="bentConnector2">
                <a:avLst/>
              </a:prstGeom>
              <a:ln w="63500" cap="flat" cmpd="sng" algn="ctr">
                <a:solidFill>
                  <a:srgbClr val="2B4AE7"/>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Gewinkelte Verbindung 63">
                <a:extLst>
                  <a:ext uri="{FF2B5EF4-FFF2-40B4-BE49-F238E27FC236}">
                    <a16:creationId xmlns:a16="http://schemas.microsoft.com/office/drawing/2014/main" id="{4162E6B8-0250-260D-4FF6-4604155DDBF7}"/>
                  </a:ext>
                </a:extLst>
              </p:cNvPr>
              <p:cNvCxnSpPr/>
              <p:nvPr/>
            </p:nvCxnSpPr>
            <p:spPr bwMode="gray">
              <a:xfrm rot="16200000" flipV="1">
                <a:off x="9188869" y="1112596"/>
                <a:ext cx="123175" cy="1573689"/>
              </a:xfrm>
              <a:prstGeom prst="bentConnector2">
                <a:avLst/>
              </a:prstGeom>
              <a:ln w="63500" cap="flat" cmpd="sng" algn="ctr">
                <a:solidFill>
                  <a:srgbClr val="2B4AE7"/>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41" name="Rechteck 57">
            <a:extLst>
              <a:ext uri="{FF2B5EF4-FFF2-40B4-BE49-F238E27FC236}">
                <a16:creationId xmlns:a16="http://schemas.microsoft.com/office/drawing/2014/main" id="{D588A97A-718C-C98E-DA52-EB78B13A2E84}"/>
              </a:ext>
            </a:extLst>
          </p:cNvPr>
          <p:cNvSpPr/>
          <p:nvPr/>
        </p:nvSpPr>
        <p:spPr bwMode="gray">
          <a:xfrm>
            <a:off x="11970573" y="5382134"/>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Lifestyle &amp;  experience</a:t>
            </a:r>
          </a:p>
        </p:txBody>
      </p:sp>
      <p:sp>
        <p:nvSpPr>
          <p:cNvPr id="42" name="Rechteck 57">
            <a:extLst>
              <a:ext uri="{FF2B5EF4-FFF2-40B4-BE49-F238E27FC236}">
                <a16:creationId xmlns:a16="http://schemas.microsoft.com/office/drawing/2014/main" id="{4A6E1806-237D-F375-6392-B594D788DBCE}"/>
              </a:ext>
            </a:extLst>
          </p:cNvPr>
          <p:cNvSpPr/>
          <p:nvPr/>
        </p:nvSpPr>
        <p:spPr bwMode="gray">
          <a:xfrm>
            <a:off x="16792829" y="5382134"/>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Quality &amp; premium</a:t>
            </a:r>
            <a:endParaRPr lang="en-US" sz="2800">
              <a:solidFill>
                <a:srgbClr val="000000"/>
              </a:solidFill>
              <a:latin typeface="Calibri" panose="020B0604020202020204" pitchFamily="34" charset="0"/>
              <a:cs typeface="Calibri" panose="020B0604020202020204" pitchFamily="34" charset="0"/>
            </a:endParaRPr>
          </a:p>
        </p:txBody>
      </p:sp>
      <p:sp>
        <p:nvSpPr>
          <p:cNvPr id="43" name="Rechteck 57">
            <a:extLst>
              <a:ext uri="{FF2B5EF4-FFF2-40B4-BE49-F238E27FC236}">
                <a16:creationId xmlns:a16="http://schemas.microsoft.com/office/drawing/2014/main" id="{04C716DA-84AF-5D10-23D4-C8F1A45811F8}"/>
              </a:ext>
            </a:extLst>
          </p:cNvPr>
          <p:cNvSpPr/>
          <p:nvPr/>
        </p:nvSpPr>
        <p:spPr bwMode="gray">
          <a:xfrm>
            <a:off x="6775325" y="7270538"/>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Contrast to average German consumer</a:t>
            </a:r>
            <a:endParaRPr lang="en-US" sz="2800">
              <a:solidFill>
                <a:srgbClr val="000000"/>
              </a:solidFill>
              <a:latin typeface="Calibri" panose="020B0604020202020204" pitchFamily="34" charset="0"/>
              <a:cs typeface="Calibri" panose="020B0604020202020204" pitchFamily="34" charset="0"/>
            </a:endParaRPr>
          </a:p>
        </p:txBody>
      </p:sp>
      <p:sp>
        <p:nvSpPr>
          <p:cNvPr id="44" name="Rechteck 57">
            <a:extLst>
              <a:ext uri="{FF2B5EF4-FFF2-40B4-BE49-F238E27FC236}">
                <a16:creationId xmlns:a16="http://schemas.microsoft.com/office/drawing/2014/main" id="{4E394246-AE97-852E-5DC4-2987F2C882E0}"/>
              </a:ext>
            </a:extLst>
          </p:cNvPr>
          <p:cNvSpPr/>
          <p:nvPr/>
        </p:nvSpPr>
        <p:spPr bwMode="gray">
          <a:xfrm>
            <a:off x="12009872" y="7270538"/>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normAutofit/>
          </a:bodyPr>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Value functionality</a:t>
            </a:r>
            <a:endParaRPr lang="en-US" sz="2800">
              <a:solidFill>
                <a:srgbClr val="000000"/>
              </a:solidFill>
              <a:latin typeface="Calibri" panose="020B0604020202020204" pitchFamily="34" charset="0"/>
              <a:cs typeface="Calibri" panose="020B0604020202020204" pitchFamily="34" charset="0"/>
            </a:endParaRPr>
          </a:p>
        </p:txBody>
      </p:sp>
      <p:sp>
        <p:nvSpPr>
          <p:cNvPr id="45" name="Rechteck 57">
            <a:extLst>
              <a:ext uri="{FF2B5EF4-FFF2-40B4-BE49-F238E27FC236}">
                <a16:creationId xmlns:a16="http://schemas.microsoft.com/office/drawing/2014/main" id="{6FC3DC30-74AA-DA2B-1C0A-53A09F80D2B6}"/>
              </a:ext>
            </a:extLst>
          </p:cNvPr>
          <p:cNvSpPr/>
          <p:nvPr/>
        </p:nvSpPr>
        <p:spPr bwMode="gray">
          <a:xfrm>
            <a:off x="16792829" y="7270538"/>
            <a:ext cx="4077696" cy="1379758"/>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0" rIns="252000" bIns="0" rtlCol="0" anchor="ctr" anchorCtr="0"/>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Health, intuition &amp; use</a:t>
            </a:r>
            <a:endParaRPr lang="en-US" sz="2800">
              <a:solidFill>
                <a:srgbClr val="000000"/>
              </a:solidFill>
              <a:latin typeface="Calibri Light" panose="020F0302020204030204" pitchFamily="34" charset="0"/>
            </a:endParaRPr>
          </a:p>
        </p:txBody>
      </p:sp>
      <p:sp>
        <p:nvSpPr>
          <p:cNvPr id="48" name="Oval 47">
            <a:extLst>
              <a:ext uri="{FF2B5EF4-FFF2-40B4-BE49-F238E27FC236}">
                <a16:creationId xmlns:a16="http://schemas.microsoft.com/office/drawing/2014/main" id="{5147A8EE-851F-04D9-DFE0-97B0AA937D72}"/>
              </a:ext>
            </a:extLst>
          </p:cNvPr>
          <p:cNvSpPr/>
          <p:nvPr/>
        </p:nvSpPr>
        <p:spPr>
          <a:xfrm>
            <a:off x="12050958" y="9534006"/>
            <a:ext cx="3417487" cy="1735539"/>
          </a:xfrm>
          <a:prstGeom prst="ellipse">
            <a:avLst/>
          </a:prstGeom>
          <a:solidFill>
            <a:srgbClr val="FED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sz="2800" b="1">
                <a:solidFill>
                  <a:srgbClr val="00306E"/>
                </a:solidFill>
                <a:latin typeface="Calibri" panose="020B0604020202020204" pitchFamily="34" charset="0"/>
                <a:cs typeface="Calibri" panose="020B0604020202020204" pitchFamily="34" charset="0"/>
              </a:rPr>
              <a:t>Success of NZ products</a:t>
            </a:r>
          </a:p>
        </p:txBody>
      </p:sp>
      <p:sp>
        <p:nvSpPr>
          <p:cNvPr id="49" name="TextBox 48">
            <a:extLst>
              <a:ext uri="{FF2B5EF4-FFF2-40B4-BE49-F238E27FC236}">
                <a16:creationId xmlns:a16="http://schemas.microsoft.com/office/drawing/2014/main" id="{051F1262-EEFE-991E-25F5-47FF82F40729}"/>
              </a:ext>
            </a:extLst>
          </p:cNvPr>
          <p:cNvSpPr txBox="1"/>
          <p:nvPr/>
        </p:nvSpPr>
        <p:spPr>
          <a:xfrm>
            <a:off x="1605735" y="11666791"/>
            <a:ext cx="20649823" cy="461665"/>
          </a:xfrm>
          <a:prstGeom prst="rect">
            <a:avLst/>
          </a:prstGeom>
          <a:noFill/>
        </p:spPr>
        <p:txBody>
          <a:bodyPr wrap="square" rtlCol="0">
            <a:spAutoFit/>
          </a:bodyPr>
          <a:lstStyle/>
          <a:p>
            <a:r>
              <a:rPr lang="en-NZ" sz="2400">
                <a:latin typeface="Calibri" panose="020B0604020202020204" pitchFamily="34" charset="0"/>
                <a:cs typeface="Calibri" panose="020B0604020202020204" pitchFamily="34" charset="0"/>
              </a:rPr>
              <a:t>Source: European Commission (2021); </a:t>
            </a:r>
            <a:r>
              <a:rPr lang="en-NZ" sz="2400" err="1">
                <a:latin typeface="Calibri" panose="020B0604020202020204" pitchFamily="34" charset="0"/>
                <a:cs typeface="Calibri" panose="020B0604020202020204" pitchFamily="34" charset="0"/>
              </a:rPr>
              <a:t>Barković</a:t>
            </a:r>
            <a:r>
              <a:rPr lang="en-NZ" sz="2400">
                <a:latin typeface="Calibri" panose="020B0604020202020204" pitchFamily="34" charset="0"/>
                <a:cs typeface="Calibri" panose="020B0604020202020204" pitchFamily="34" charset="0"/>
              </a:rPr>
              <a:t> Bojanić et al. (2024); BMWK (2022); DESTATIS(2023); Richartz et al. (2025); Vatsa &amp; Renwick (2025)  </a:t>
            </a:r>
          </a:p>
        </p:txBody>
      </p:sp>
      <p:cxnSp>
        <p:nvCxnSpPr>
          <p:cNvPr id="7" name="Gewinkelte Verbindung 62">
            <a:extLst>
              <a:ext uri="{FF2B5EF4-FFF2-40B4-BE49-F238E27FC236}">
                <a16:creationId xmlns:a16="http://schemas.microsoft.com/office/drawing/2014/main" id="{090B0B97-1C5F-E01A-D59A-64A2B8B5D69B}"/>
              </a:ext>
            </a:extLst>
          </p:cNvPr>
          <p:cNvCxnSpPr/>
          <p:nvPr/>
        </p:nvCxnSpPr>
        <p:spPr bwMode="gray">
          <a:xfrm rot="5400000" flipH="1" flipV="1">
            <a:off x="10613768" y="9197279"/>
            <a:ext cx="243398" cy="2630983"/>
          </a:xfrm>
          <a:prstGeom prst="bentConnector2">
            <a:avLst/>
          </a:prstGeom>
          <a:ln w="63500" cap="flat" cmpd="sng" algn="ctr">
            <a:solidFill>
              <a:srgbClr val="2B4AE7"/>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Gewinkelte Verbindung 63">
            <a:extLst>
              <a:ext uri="{FF2B5EF4-FFF2-40B4-BE49-F238E27FC236}">
                <a16:creationId xmlns:a16="http://schemas.microsoft.com/office/drawing/2014/main" id="{5906DDFA-BEA1-FE84-9295-26CCD73FA953}"/>
              </a:ext>
            </a:extLst>
          </p:cNvPr>
          <p:cNvCxnSpPr/>
          <p:nvPr/>
        </p:nvCxnSpPr>
        <p:spPr bwMode="gray">
          <a:xfrm rot="16200000" flipV="1">
            <a:off x="16671130" y="9182700"/>
            <a:ext cx="243398" cy="2660142"/>
          </a:xfrm>
          <a:prstGeom prst="bentConnector2">
            <a:avLst/>
          </a:prstGeom>
          <a:ln w="63500" cap="flat" cmpd="sng" algn="ctr">
            <a:solidFill>
              <a:srgbClr val="2B4AE7"/>
            </a:solidFill>
            <a:prstDash val="solid"/>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6" name="Rechteck 48">
            <a:extLst>
              <a:ext uri="{FF2B5EF4-FFF2-40B4-BE49-F238E27FC236}">
                <a16:creationId xmlns:a16="http://schemas.microsoft.com/office/drawing/2014/main" id="{7BC92F40-20A2-DB88-B7A3-7C0ACB22A5B1}"/>
              </a:ext>
            </a:extLst>
          </p:cNvPr>
          <p:cNvSpPr/>
          <p:nvPr/>
        </p:nvSpPr>
        <p:spPr bwMode="gray">
          <a:xfrm>
            <a:off x="6678041" y="9445874"/>
            <a:ext cx="4111852" cy="1843419"/>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252000" bIns="108000" rtlCol="0" anchor="ctr" anchorCtr="0">
            <a:noAutofit/>
          </a:bodyPr>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FTA between EU and NZ in 2024</a:t>
            </a:r>
          </a:p>
        </p:txBody>
      </p:sp>
      <p:sp>
        <p:nvSpPr>
          <p:cNvPr id="47" name="Rechteck 46">
            <a:extLst>
              <a:ext uri="{FF2B5EF4-FFF2-40B4-BE49-F238E27FC236}">
                <a16:creationId xmlns:a16="http://schemas.microsoft.com/office/drawing/2014/main" id="{97C9084E-8B2F-28BC-3F57-32E057A66F23}"/>
              </a:ext>
            </a:extLst>
          </p:cNvPr>
          <p:cNvSpPr/>
          <p:nvPr/>
        </p:nvSpPr>
        <p:spPr bwMode="gray">
          <a:xfrm>
            <a:off x="16923264" y="9477817"/>
            <a:ext cx="4111853" cy="1884495"/>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108000" rIns="252000" bIns="108000" rtlCol="0" anchor="ctr" anchorCtr="0">
            <a:noAutofit/>
          </a:bodyPr>
          <a:lstStyle/>
          <a:p>
            <a:pPr algn="ctr">
              <a:spcAft>
                <a:spcPts val="400"/>
              </a:spcAft>
            </a:pPr>
            <a:r>
              <a:rPr lang="en-US" sz="2800" b="1">
                <a:solidFill>
                  <a:schemeClr val="bg1"/>
                </a:solidFill>
                <a:latin typeface="Calibri" panose="020B0604020202020204" pitchFamily="34" charset="0"/>
                <a:cs typeface="Calibri" panose="020B0604020202020204" pitchFamily="34" charset="0"/>
              </a:rPr>
              <a:t>Understanding SE Consumers</a:t>
            </a:r>
          </a:p>
        </p:txBody>
      </p:sp>
      <p:sp>
        <p:nvSpPr>
          <p:cNvPr id="3" name="SlideNumberBadge">
            <a:extLst>
              <a:ext uri="{FF2B5EF4-FFF2-40B4-BE49-F238E27FC236}">
                <a16:creationId xmlns:a16="http://schemas.microsoft.com/office/drawing/2014/main" id="{A95E7FC0-20AE-4127-97E8-A197CAC4438E}"/>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2</a:t>
            </a:r>
          </a:p>
        </p:txBody>
      </p:sp>
    </p:spTree>
    <p:extLst>
      <p:ext uri="{BB962C8B-B14F-4D97-AF65-F5344CB8AC3E}">
        <p14:creationId xmlns:p14="http://schemas.microsoft.com/office/powerpoint/2010/main" val="27673084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D2EA-ACFB-CED0-AD9A-DADBB746932A}"/>
              </a:ext>
            </a:extLst>
          </p:cNvPr>
          <p:cNvSpPr>
            <a:spLocks noGrp="1"/>
          </p:cNvSpPr>
          <p:nvPr>
            <p:ph type="title"/>
          </p:nvPr>
        </p:nvSpPr>
        <p:spPr/>
        <p:txBody>
          <a:bodyPr/>
          <a:lstStyle/>
          <a:p>
            <a:r>
              <a:rPr lang="en-NZ" sz="8000" b="1">
                <a:solidFill>
                  <a:schemeClr val="accent2">
                    <a:lumMod val="50000"/>
                  </a:schemeClr>
                </a:solidFill>
              </a:rPr>
              <a:t>Research Aim &amp; Justification</a:t>
            </a:r>
          </a:p>
        </p:txBody>
      </p:sp>
      <p:sp>
        <p:nvSpPr>
          <p:cNvPr id="201" name="Aim Card"/>
          <p:cNvSpPr/>
          <p:nvPr/>
        </p:nvSpPr>
        <p:spPr>
          <a:xfrm>
            <a:off x="1682750" y="2113684"/>
            <a:ext cx="20518582" cy="2535381"/>
          </a:xfrm>
          <a:prstGeom prst="roundRect">
            <a:avLst>
              <a:gd name="adj" fmla="val 4500"/>
            </a:avLst>
          </a:prstGeom>
          <a:solidFill>
            <a:srgbClr val="EEF1FB"/>
          </a:solidFill>
          <a:ln>
            <a:noFill/>
          </a:ln>
        </p:spPr>
        <p:txBody>
          <a:bodyPr wrap="square" lIns="320000" tIns="150000" rIns="170000" bIns="130000" anchor="ctr"/>
          <a:lstStyle/>
          <a:p>
            <a:pPr>
              <a:buNone/>
            </a:pPr>
            <a:r>
              <a:rPr lang="en-NZ" sz="3600" b="1">
                <a:solidFill>
                  <a:schemeClr val="accent2">
                    <a:lumMod val="50000"/>
                  </a:schemeClr>
                </a:solidFill>
              </a:rPr>
              <a:t>Aim</a:t>
            </a:r>
          </a:p>
          <a:p>
            <a:pPr marL="571500" indent="-571500">
              <a:spcBef>
                <a:spcPts val="700"/>
              </a:spcBef>
              <a:buFont typeface="Arial" panose="020B0604020202020204" pitchFamily="34" charset="0"/>
              <a:buChar char="•"/>
            </a:pPr>
            <a:r>
              <a:rPr lang="en-NZ" sz="3600">
                <a:solidFill>
                  <a:srgbClr val="242250"/>
                </a:solidFill>
              </a:rPr>
              <a:t>Since the behaviour of older German consumers and their preferences for NZ agrifood products are largely unexplored, the present study aims to fill this research gap and explores key factors driving consumers’ willingness to eat and pay a price premium for food produced in Aotearoa-New Zealand</a:t>
            </a:r>
          </a:p>
        </p:txBody>
      </p:sp>
      <p:sp>
        <p:nvSpPr>
          <p:cNvPr id="203" name="Objective 1 Card"/>
          <p:cNvSpPr/>
          <p:nvPr/>
        </p:nvSpPr>
        <p:spPr>
          <a:xfrm>
            <a:off x="1679575" y="5160817"/>
            <a:ext cx="20518582" cy="3066473"/>
          </a:xfrm>
          <a:prstGeom prst="roundRect">
            <a:avLst>
              <a:gd name="adj" fmla="val 4500"/>
            </a:avLst>
          </a:prstGeom>
          <a:solidFill>
            <a:srgbClr val="EEF1FB"/>
          </a:solidFill>
          <a:ln>
            <a:noFill/>
          </a:ln>
        </p:spPr>
        <p:txBody>
          <a:bodyPr wrap="square" lIns="320000" tIns="150000" rIns="170000" bIns="130000" anchor="ctr"/>
          <a:lstStyle/>
          <a:p>
            <a:pPr>
              <a:buNone/>
            </a:pPr>
            <a:r>
              <a:rPr lang="en-NZ" sz="3600" b="1">
                <a:solidFill>
                  <a:schemeClr val="accent2">
                    <a:lumMod val="50000"/>
                  </a:schemeClr>
                </a:solidFill>
              </a:rPr>
              <a:t>Justification</a:t>
            </a:r>
          </a:p>
          <a:p>
            <a:pPr marL="457200" indent="-457200">
              <a:spcBef>
                <a:spcPts val="700"/>
              </a:spcBef>
              <a:buFont typeface="Arial" panose="020B0604020202020204" pitchFamily="34" charset="0"/>
              <a:buChar char="•"/>
            </a:pPr>
            <a:r>
              <a:rPr lang="en-NZ" sz="3600">
                <a:solidFill>
                  <a:srgbClr val="242250"/>
                </a:solidFill>
              </a:rPr>
              <a:t>Willingness to eat reflects the trial potential of Aotearoa-New Zealand foods amongst German consumers who may not be accustomed to their taste and other product attributes. </a:t>
            </a:r>
          </a:p>
          <a:p>
            <a:pPr marL="457200" indent="-457200">
              <a:spcBef>
                <a:spcPts val="700"/>
              </a:spcBef>
              <a:buFont typeface="Arial" panose="020B0604020202020204" pitchFamily="34" charset="0"/>
              <a:buChar char="•"/>
            </a:pPr>
            <a:r>
              <a:rPr lang="en-NZ" sz="3600">
                <a:solidFill>
                  <a:srgbClr val="242250"/>
                </a:solidFill>
              </a:rPr>
              <a:t>Willingness to pay a price premium reflects German consumers' value perception beyond the product’s basic function</a:t>
            </a:r>
          </a:p>
        </p:txBody>
      </p:sp>
      <p:sp>
        <p:nvSpPr>
          <p:cNvPr id="3" name="SlideNumberBadge">
            <a:extLst>
              <a:ext uri="{FF2B5EF4-FFF2-40B4-BE49-F238E27FC236}">
                <a16:creationId xmlns:a16="http://schemas.microsoft.com/office/drawing/2014/main" id="{DCD75F04-3274-4430-8DFF-1A2FA390697B}"/>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3</a:t>
            </a:r>
          </a:p>
        </p:txBody>
      </p:sp>
      <p:sp>
        <p:nvSpPr>
          <p:cNvPr id="5" name="Objective 1 Card">
            <a:extLst>
              <a:ext uri="{FF2B5EF4-FFF2-40B4-BE49-F238E27FC236}">
                <a16:creationId xmlns:a16="http://schemas.microsoft.com/office/drawing/2014/main" id="{A69BF12F-9266-C333-D45B-F7E5B80CDB13}"/>
              </a:ext>
            </a:extLst>
          </p:cNvPr>
          <p:cNvSpPr/>
          <p:nvPr/>
        </p:nvSpPr>
        <p:spPr>
          <a:xfrm>
            <a:off x="1682751" y="8780605"/>
            <a:ext cx="20518582" cy="3066473"/>
          </a:xfrm>
          <a:prstGeom prst="roundRect">
            <a:avLst>
              <a:gd name="adj" fmla="val 4500"/>
            </a:avLst>
          </a:prstGeom>
          <a:solidFill>
            <a:srgbClr val="EEF1FB"/>
          </a:solidFill>
          <a:ln>
            <a:noFill/>
          </a:ln>
        </p:spPr>
        <p:txBody>
          <a:bodyPr wrap="square" lIns="320000" tIns="150000" rIns="170000" bIns="130000" anchor="ctr"/>
          <a:lstStyle/>
          <a:p>
            <a:pPr>
              <a:buNone/>
            </a:pPr>
            <a:r>
              <a:rPr lang="en-NZ" sz="3600" b="1">
                <a:solidFill>
                  <a:schemeClr val="accent2">
                    <a:lumMod val="50000"/>
                  </a:schemeClr>
                </a:solidFill>
              </a:rPr>
              <a:t>Relevant Predictors</a:t>
            </a:r>
          </a:p>
          <a:p>
            <a:pPr marL="571500" indent="-571500">
              <a:spcBef>
                <a:spcPts val="700"/>
              </a:spcBef>
              <a:buFont typeface="Arial" panose="020B0604020202020204" pitchFamily="34" charset="0"/>
              <a:buChar char="•"/>
            </a:pPr>
            <a:r>
              <a:rPr lang="en-NZ" sz="3600"/>
              <a:t>Consumers’ importance dedicated to intrinsic food attributes</a:t>
            </a:r>
          </a:p>
          <a:p>
            <a:pPr marL="571500" indent="-571500">
              <a:spcBef>
                <a:spcPts val="700"/>
              </a:spcBef>
              <a:buFont typeface="Arial" panose="020B0604020202020204" pitchFamily="34" charset="0"/>
              <a:buChar char="•"/>
            </a:pPr>
            <a:r>
              <a:rPr lang="en-NZ" sz="3600"/>
              <a:t>Consumers’ importance dedicated to extrinsic food attributes</a:t>
            </a:r>
          </a:p>
          <a:p>
            <a:pPr marL="571500" indent="-571500">
              <a:spcBef>
                <a:spcPts val="700"/>
              </a:spcBef>
              <a:buFont typeface="Arial" panose="020B0604020202020204" pitchFamily="34" charset="0"/>
              <a:buChar char="•"/>
            </a:pPr>
            <a:r>
              <a:rPr lang="en-NZ" sz="3600"/>
              <a:t>Consumer association with Aotearoa-New Zealand as country of origin, </a:t>
            </a:r>
          </a:p>
          <a:p>
            <a:pPr marL="571500" indent="-571500">
              <a:spcBef>
                <a:spcPts val="700"/>
              </a:spcBef>
              <a:buFont typeface="Arial" panose="020B0604020202020204" pitchFamily="34" charset="0"/>
              <a:buChar char="•"/>
            </a:pPr>
            <a:r>
              <a:rPr lang="en-NZ" sz="3600"/>
              <a:t>Food neophilia</a:t>
            </a:r>
            <a:endParaRPr lang="en-NZ" sz="3600">
              <a:solidFill>
                <a:srgbClr val="242250"/>
              </a:solidFill>
            </a:endParaRPr>
          </a:p>
        </p:txBody>
      </p:sp>
    </p:spTree>
    <p:extLst>
      <p:ext uri="{BB962C8B-B14F-4D97-AF65-F5344CB8AC3E}">
        <p14:creationId xmlns:p14="http://schemas.microsoft.com/office/powerpoint/2010/main" val="377784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43157" y="419098"/>
            <a:ext cx="20192873" cy="1676401"/>
          </a:xfrm>
        </p:spPr>
        <p:txBody>
          <a:bodyPr/>
          <a:lstStyle/>
          <a:p>
            <a:r>
              <a:rPr lang="en-NZ" sz="8000" b="1">
                <a:solidFill>
                  <a:schemeClr val="accent2">
                    <a:lumMod val="50000"/>
                  </a:schemeClr>
                </a:solidFill>
              </a:rPr>
              <a:t>Conceptual Model</a:t>
            </a:r>
          </a:p>
        </p:txBody>
      </p:sp>
      <p:sp>
        <p:nvSpPr>
          <p:cNvPr id="2" name="SlideNumberBadge">
            <a:extLst>
              <a:ext uri="{FF2B5EF4-FFF2-40B4-BE49-F238E27FC236}">
                <a16:creationId xmlns:a16="http://schemas.microsoft.com/office/drawing/2014/main" id="{EBB7366A-5103-4F97-8A76-366D281C78D6}"/>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4</a:t>
            </a:r>
          </a:p>
        </p:txBody>
      </p:sp>
      <p:pic>
        <p:nvPicPr>
          <p:cNvPr id="9" name="Picture 8">
            <a:extLst>
              <a:ext uri="{FF2B5EF4-FFF2-40B4-BE49-F238E27FC236}">
                <a16:creationId xmlns:a16="http://schemas.microsoft.com/office/drawing/2014/main" id="{1A611D59-4EBC-6C0B-91F4-F27287B44C5F}"/>
              </a:ext>
            </a:extLst>
          </p:cNvPr>
          <p:cNvPicPr>
            <a:picLocks noChangeAspect="1"/>
          </p:cNvPicPr>
          <p:nvPr/>
        </p:nvPicPr>
        <p:blipFill>
          <a:blip r:embed="rId3"/>
          <a:srcRect l="15672" t="6068" r="4845" b="3941"/>
          <a:stretch>
            <a:fillRect/>
          </a:stretch>
        </p:blipFill>
        <p:spPr>
          <a:xfrm>
            <a:off x="3906982" y="1596500"/>
            <a:ext cx="17529048" cy="10052097"/>
          </a:xfrm>
          <a:prstGeom prst="rect">
            <a:avLst/>
          </a:prstGeom>
        </p:spPr>
      </p:pic>
      <p:sp>
        <p:nvSpPr>
          <p:cNvPr id="11" name="TextBox 10">
            <a:extLst>
              <a:ext uri="{FF2B5EF4-FFF2-40B4-BE49-F238E27FC236}">
                <a16:creationId xmlns:a16="http://schemas.microsoft.com/office/drawing/2014/main" id="{3C8B3463-927C-003D-CA92-987CEE836FB9}"/>
              </a:ext>
            </a:extLst>
          </p:cNvPr>
          <p:cNvSpPr txBox="1"/>
          <p:nvPr/>
        </p:nvSpPr>
        <p:spPr>
          <a:xfrm>
            <a:off x="6374823" y="11648597"/>
            <a:ext cx="12209318" cy="693651"/>
          </a:xfrm>
          <a:prstGeom prst="rect">
            <a:avLst/>
          </a:prstGeom>
          <a:noFill/>
        </p:spPr>
        <p:txBody>
          <a:bodyPr wrap="square">
            <a:spAutoFit/>
          </a:bodyPr>
          <a:lstStyle/>
          <a:p>
            <a:pPr algn="ctr">
              <a:lnSpc>
                <a:spcPct val="115000"/>
              </a:lnSpc>
              <a:spcAft>
                <a:spcPts val="800"/>
              </a:spcAft>
              <a:buNone/>
            </a:pPr>
            <a:r>
              <a:rPr lang="en-NZ" sz="3600" kern="100">
                <a:effectLst/>
                <a:ea typeface="Aptos" panose="020B0004020202020204" pitchFamily="34" charset="0"/>
                <a:cs typeface="Times New Roman" panose="02020603050405020304" pitchFamily="18" charset="0"/>
              </a:rPr>
              <a:t>Figure 1: Conceptual Model, Source: Authors (2026)</a:t>
            </a:r>
          </a:p>
        </p:txBody>
      </p:sp>
      <p:sp>
        <p:nvSpPr>
          <p:cNvPr id="5" name="TextBox 4">
            <a:extLst>
              <a:ext uri="{FF2B5EF4-FFF2-40B4-BE49-F238E27FC236}">
                <a16:creationId xmlns:a16="http://schemas.microsoft.com/office/drawing/2014/main" id="{B80D22C6-F188-40E7-1306-F593C345F366}"/>
              </a:ext>
            </a:extLst>
          </p:cNvPr>
          <p:cNvSpPr txBox="1"/>
          <p:nvPr/>
        </p:nvSpPr>
        <p:spPr>
          <a:xfrm>
            <a:off x="11063510" y="11310043"/>
            <a:ext cx="3215986" cy="369332"/>
          </a:xfrm>
          <a:prstGeom prst="rect">
            <a:avLst/>
          </a:prstGeom>
          <a:noFill/>
        </p:spPr>
        <p:txBody>
          <a:bodyPr wrap="square">
            <a:spAutoFit/>
          </a:bodyPr>
          <a:lstStyle/>
          <a:p>
            <a:pPr algn="ctr"/>
            <a:r>
              <a:rPr lang="en-NZ" sz="1800"/>
              <a:t>Henderson et al., 2025</a:t>
            </a:r>
          </a:p>
        </p:txBody>
      </p:sp>
      <p:sp>
        <p:nvSpPr>
          <p:cNvPr id="7" name="TextBox 6">
            <a:extLst>
              <a:ext uri="{FF2B5EF4-FFF2-40B4-BE49-F238E27FC236}">
                <a16:creationId xmlns:a16="http://schemas.microsoft.com/office/drawing/2014/main" id="{D4EFD9A8-AF54-3163-6502-24D31FAFC208}"/>
              </a:ext>
            </a:extLst>
          </p:cNvPr>
          <p:cNvSpPr txBox="1"/>
          <p:nvPr/>
        </p:nvSpPr>
        <p:spPr>
          <a:xfrm>
            <a:off x="10590725" y="3611773"/>
            <a:ext cx="4161559" cy="338554"/>
          </a:xfrm>
          <a:prstGeom prst="rect">
            <a:avLst/>
          </a:prstGeom>
          <a:noFill/>
        </p:spPr>
        <p:txBody>
          <a:bodyPr wrap="square">
            <a:spAutoFit/>
          </a:bodyPr>
          <a:lstStyle/>
          <a:p>
            <a:pPr algn="ctr"/>
            <a:r>
              <a:rPr lang="en-NZ" sz="1600"/>
              <a:t>Caso &amp; Vecchio, 2022 </a:t>
            </a:r>
          </a:p>
        </p:txBody>
      </p:sp>
      <p:sp>
        <p:nvSpPr>
          <p:cNvPr id="10" name="TextBox 9">
            <a:extLst>
              <a:ext uri="{FF2B5EF4-FFF2-40B4-BE49-F238E27FC236}">
                <a16:creationId xmlns:a16="http://schemas.microsoft.com/office/drawing/2014/main" id="{4019547E-4DC1-BCAA-7434-0E922D9C755B}"/>
              </a:ext>
            </a:extLst>
          </p:cNvPr>
          <p:cNvSpPr txBox="1"/>
          <p:nvPr/>
        </p:nvSpPr>
        <p:spPr>
          <a:xfrm>
            <a:off x="10227042" y="6164162"/>
            <a:ext cx="4888923" cy="369332"/>
          </a:xfrm>
          <a:prstGeom prst="rect">
            <a:avLst/>
          </a:prstGeom>
          <a:noFill/>
        </p:spPr>
        <p:txBody>
          <a:bodyPr wrap="square">
            <a:spAutoFit/>
          </a:bodyPr>
          <a:lstStyle/>
          <a:p>
            <a:pPr algn="ctr"/>
            <a:r>
              <a:rPr lang="en-NZ" sz="1800" err="1"/>
              <a:t>Korčok</a:t>
            </a:r>
            <a:r>
              <a:rPr lang="en-NZ" sz="1800"/>
              <a:t> et al., 2024</a:t>
            </a:r>
          </a:p>
        </p:txBody>
      </p:sp>
      <p:sp>
        <p:nvSpPr>
          <p:cNvPr id="13" name="TextBox 12">
            <a:extLst>
              <a:ext uri="{FF2B5EF4-FFF2-40B4-BE49-F238E27FC236}">
                <a16:creationId xmlns:a16="http://schemas.microsoft.com/office/drawing/2014/main" id="{96987CCF-B765-A187-A1E4-5844EAA3053A}"/>
              </a:ext>
            </a:extLst>
          </p:cNvPr>
          <p:cNvSpPr txBox="1"/>
          <p:nvPr/>
        </p:nvSpPr>
        <p:spPr>
          <a:xfrm>
            <a:off x="6735697" y="8747329"/>
            <a:ext cx="12209318" cy="369332"/>
          </a:xfrm>
          <a:prstGeom prst="rect">
            <a:avLst/>
          </a:prstGeom>
          <a:noFill/>
        </p:spPr>
        <p:txBody>
          <a:bodyPr wrap="square">
            <a:spAutoFit/>
          </a:bodyPr>
          <a:lstStyle/>
          <a:p>
            <a:pPr algn="ctr"/>
            <a:r>
              <a:rPr lang="en-NZ" sz="1800"/>
              <a:t>Wortmann et al., 2023</a:t>
            </a:r>
          </a:p>
        </p:txBody>
      </p:sp>
    </p:spTree>
    <p:extLst>
      <p:ext uri="{BB962C8B-B14F-4D97-AF65-F5344CB8AC3E}">
        <p14:creationId xmlns:p14="http://schemas.microsoft.com/office/powerpoint/2010/main" val="388853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76541-2737-C440-80DF-3DB53ED031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51F48-12C6-35EB-A117-37381CFDA2AD}"/>
              </a:ext>
            </a:extLst>
          </p:cNvPr>
          <p:cNvSpPr>
            <a:spLocks noGrp="1"/>
          </p:cNvSpPr>
          <p:nvPr>
            <p:ph type="title"/>
          </p:nvPr>
        </p:nvSpPr>
        <p:spPr>
          <a:xfrm>
            <a:off x="2022867" y="4715175"/>
            <a:ext cx="20373189" cy="2745497"/>
          </a:xfrm>
        </p:spPr>
        <p:txBody>
          <a:bodyPr/>
          <a:lstStyle/>
          <a:p>
            <a:pPr algn="ctr"/>
            <a:r>
              <a:rPr lang="en-NZ" sz="8800" b="1">
                <a:solidFill>
                  <a:schemeClr val="accent2">
                    <a:lumMod val="50000"/>
                  </a:schemeClr>
                </a:solidFill>
                <a:latin typeface="+mn-lt"/>
              </a:rPr>
              <a:t>Sample Demographics &amp; PLS-SEM Analysis</a:t>
            </a:r>
          </a:p>
        </p:txBody>
      </p:sp>
      <p:sp>
        <p:nvSpPr>
          <p:cNvPr id="3" name="SlideNumberBadge">
            <a:extLst>
              <a:ext uri="{FF2B5EF4-FFF2-40B4-BE49-F238E27FC236}">
                <a16:creationId xmlns:a16="http://schemas.microsoft.com/office/drawing/2014/main" id="{07F6C832-86BB-7A17-1C11-DC023EB8B067}"/>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6</a:t>
            </a:r>
          </a:p>
        </p:txBody>
      </p:sp>
    </p:spTree>
    <p:extLst>
      <p:ext uri="{BB962C8B-B14F-4D97-AF65-F5344CB8AC3E}">
        <p14:creationId xmlns:p14="http://schemas.microsoft.com/office/powerpoint/2010/main" val="4040337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A6C49-27D8-B0DB-38C9-40388B469FD1}"/>
            </a:ext>
          </a:extLst>
        </p:cNvPr>
        <p:cNvGrpSpPr/>
        <p:nvPr/>
      </p:nvGrpSpPr>
      <p:grpSpPr>
        <a:xfrm>
          <a:off x="0" y="0"/>
          <a:ext cx="0" cy="0"/>
          <a:chOff x="0" y="0"/>
          <a:chExt cx="0" cy="0"/>
        </a:xfrm>
      </p:grpSpPr>
      <p:sp>
        <p:nvSpPr>
          <p:cNvPr id="55" name="SlideNumberBadge">
            <a:extLst>
              <a:ext uri="{FF2B5EF4-FFF2-40B4-BE49-F238E27FC236}">
                <a16:creationId xmlns:a16="http://schemas.microsoft.com/office/drawing/2014/main" id="{1D45C534-7A2C-4FA7-B936-DF42911BE09D}"/>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5</a:t>
            </a:r>
          </a:p>
        </p:txBody>
      </p:sp>
      <p:pic>
        <p:nvPicPr>
          <p:cNvPr id="75" name="Picture 74">
            <a:extLst>
              <a:ext uri="{FF2B5EF4-FFF2-40B4-BE49-F238E27FC236}">
                <a16:creationId xmlns:a16="http://schemas.microsoft.com/office/drawing/2014/main" id="{71DDFD72-35EF-DA86-4736-ABD54F42D3B2}"/>
              </a:ext>
            </a:extLst>
          </p:cNvPr>
          <p:cNvPicPr>
            <a:picLocks noChangeAspect="1"/>
          </p:cNvPicPr>
          <p:nvPr/>
        </p:nvPicPr>
        <p:blipFill>
          <a:blip r:embed="rId3"/>
          <a:srcRect l="2247" t="8853" r="13064" b="1112"/>
          <a:stretch>
            <a:fillRect/>
          </a:stretch>
        </p:blipFill>
        <p:spPr>
          <a:xfrm>
            <a:off x="7834746" y="769706"/>
            <a:ext cx="8113333" cy="11201399"/>
          </a:xfrm>
          <a:prstGeom prst="rect">
            <a:avLst/>
          </a:prstGeom>
        </p:spPr>
      </p:pic>
      <p:sp>
        <p:nvSpPr>
          <p:cNvPr id="3" name="TextBox 2">
            <a:extLst>
              <a:ext uri="{FF2B5EF4-FFF2-40B4-BE49-F238E27FC236}">
                <a16:creationId xmlns:a16="http://schemas.microsoft.com/office/drawing/2014/main" id="{38B85B8A-6756-664F-125A-268563BBF5D2}"/>
              </a:ext>
            </a:extLst>
          </p:cNvPr>
          <p:cNvSpPr txBox="1"/>
          <p:nvPr/>
        </p:nvSpPr>
        <p:spPr>
          <a:xfrm>
            <a:off x="5585114" y="44493"/>
            <a:ext cx="12209318" cy="693651"/>
          </a:xfrm>
          <a:prstGeom prst="rect">
            <a:avLst/>
          </a:prstGeom>
          <a:noFill/>
        </p:spPr>
        <p:txBody>
          <a:bodyPr wrap="square">
            <a:spAutoFit/>
          </a:bodyPr>
          <a:lstStyle/>
          <a:p>
            <a:pPr algn="ctr">
              <a:lnSpc>
                <a:spcPct val="115000"/>
              </a:lnSpc>
              <a:spcAft>
                <a:spcPts val="800"/>
              </a:spcAft>
              <a:buNone/>
            </a:pPr>
            <a:r>
              <a:rPr lang="en-NZ" sz="3600" kern="100">
                <a:effectLst/>
                <a:ea typeface="Aptos" panose="020B0004020202020204" pitchFamily="34" charset="0"/>
                <a:cs typeface="Times New Roman" panose="02020603050405020304" pitchFamily="18" charset="0"/>
              </a:rPr>
              <a:t>Table 1: Sample Demographics</a:t>
            </a:r>
          </a:p>
        </p:txBody>
      </p:sp>
      <p:sp>
        <p:nvSpPr>
          <p:cNvPr id="5" name="TextBox 4">
            <a:extLst>
              <a:ext uri="{FF2B5EF4-FFF2-40B4-BE49-F238E27FC236}">
                <a16:creationId xmlns:a16="http://schemas.microsoft.com/office/drawing/2014/main" id="{17F81E6C-5F32-8371-E51A-B560527E2347}"/>
              </a:ext>
            </a:extLst>
          </p:cNvPr>
          <p:cNvSpPr txBox="1"/>
          <p:nvPr/>
        </p:nvSpPr>
        <p:spPr>
          <a:xfrm>
            <a:off x="3406252" y="12002667"/>
            <a:ext cx="12209318" cy="558743"/>
          </a:xfrm>
          <a:prstGeom prst="rect">
            <a:avLst/>
          </a:prstGeom>
          <a:noFill/>
        </p:spPr>
        <p:txBody>
          <a:bodyPr wrap="square">
            <a:spAutoFit/>
          </a:bodyPr>
          <a:lstStyle/>
          <a:p>
            <a:pPr algn="ctr">
              <a:lnSpc>
                <a:spcPct val="115000"/>
              </a:lnSpc>
              <a:spcAft>
                <a:spcPts val="800"/>
              </a:spcAft>
              <a:buNone/>
            </a:pPr>
            <a:r>
              <a:rPr lang="en-NZ" sz="2800" kern="100">
                <a:effectLst/>
                <a:ea typeface="Aptos" panose="020B0004020202020204" pitchFamily="34" charset="0"/>
                <a:cs typeface="Times New Roman" panose="02020603050405020304" pitchFamily="18" charset="0"/>
              </a:rPr>
              <a:t>Source: Authors (2026)</a:t>
            </a:r>
          </a:p>
        </p:txBody>
      </p:sp>
    </p:spTree>
    <p:extLst>
      <p:ext uri="{BB962C8B-B14F-4D97-AF65-F5344CB8AC3E}">
        <p14:creationId xmlns:p14="http://schemas.microsoft.com/office/powerpoint/2010/main" val="152567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64DAD5-C470-C768-13C5-F14284B2CE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371" y="270165"/>
            <a:ext cx="22101320" cy="11875872"/>
          </a:xfrm>
          <a:prstGeom prst="rect">
            <a:avLst/>
          </a:prstGeom>
        </p:spPr>
      </p:pic>
      <p:sp>
        <p:nvSpPr>
          <p:cNvPr id="3" name="TextBox 2">
            <a:extLst>
              <a:ext uri="{FF2B5EF4-FFF2-40B4-BE49-F238E27FC236}">
                <a16:creationId xmlns:a16="http://schemas.microsoft.com/office/drawing/2014/main" id="{CE4E4855-7E06-712A-DE91-E1E85BDA1F25}"/>
              </a:ext>
            </a:extLst>
          </p:cNvPr>
          <p:cNvSpPr txBox="1"/>
          <p:nvPr/>
        </p:nvSpPr>
        <p:spPr>
          <a:xfrm>
            <a:off x="6104803" y="11896496"/>
            <a:ext cx="12209318" cy="692049"/>
          </a:xfrm>
          <a:prstGeom prst="rect">
            <a:avLst/>
          </a:prstGeom>
          <a:noFill/>
        </p:spPr>
        <p:txBody>
          <a:bodyPr wrap="square">
            <a:spAutoFit/>
          </a:bodyPr>
          <a:lstStyle/>
          <a:p>
            <a:pPr algn="ctr">
              <a:lnSpc>
                <a:spcPct val="115000"/>
              </a:lnSpc>
              <a:spcAft>
                <a:spcPts val="800"/>
              </a:spcAft>
              <a:buNone/>
            </a:pPr>
            <a:r>
              <a:rPr lang="en-NZ" sz="2800" kern="100">
                <a:effectLst/>
                <a:ea typeface="Aptos" panose="020B0004020202020204" pitchFamily="34" charset="0"/>
                <a:cs typeface="Times New Roman" panose="02020603050405020304" pitchFamily="18" charset="0"/>
              </a:rPr>
              <a:t>Figure 2: PLS-SEM Analysis</a:t>
            </a:r>
            <a:r>
              <a:rPr lang="en-NZ" sz="2800" kern="100">
                <a:ea typeface="Aptos" panose="020B0004020202020204" pitchFamily="34" charset="0"/>
                <a:cs typeface="Times New Roman" panose="02020603050405020304" pitchFamily="18" charset="0"/>
              </a:rPr>
              <a:t>; Source: Authors (2026) based on Hair (2022</a:t>
            </a:r>
            <a:r>
              <a:rPr lang="en-NZ" sz="3600" kern="100">
                <a:ea typeface="Aptos" panose="020B0004020202020204" pitchFamily="34" charset="0"/>
                <a:cs typeface="Times New Roman" panose="02020603050405020304" pitchFamily="18" charset="0"/>
              </a:rPr>
              <a:t>)</a:t>
            </a:r>
            <a:endParaRPr lang="en-NZ" sz="3600" kern="10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18847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2FAAB-1D34-B19D-53AA-92CBBA5986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BFB27B-A705-31F9-BCA1-46223611BFEA}"/>
              </a:ext>
            </a:extLst>
          </p:cNvPr>
          <p:cNvSpPr>
            <a:spLocks noGrp="1"/>
          </p:cNvSpPr>
          <p:nvPr>
            <p:ph type="title"/>
          </p:nvPr>
        </p:nvSpPr>
        <p:spPr>
          <a:xfrm>
            <a:off x="2113025" y="5650358"/>
            <a:ext cx="20192873" cy="1830070"/>
          </a:xfrm>
        </p:spPr>
        <p:txBody>
          <a:bodyPr/>
          <a:lstStyle/>
          <a:p>
            <a:pPr algn="ctr"/>
            <a:r>
              <a:rPr lang="en-NZ" sz="8800" b="1">
                <a:solidFill>
                  <a:schemeClr val="accent2">
                    <a:lumMod val="50000"/>
                  </a:schemeClr>
                </a:solidFill>
                <a:latin typeface="+mn-lt"/>
              </a:rPr>
              <a:t>Results, Discussion &amp; Conclusion</a:t>
            </a:r>
          </a:p>
        </p:txBody>
      </p:sp>
      <p:sp>
        <p:nvSpPr>
          <p:cNvPr id="3" name="SlideNumberBadge">
            <a:extLst>
              <a:ext uri="{FF2B5EF4-FFF2-40B4-BE49-F238E27FC236}">
                <a16:creationId xmlns:a16="http://schemas.microsoft.com/office/drawing/2014/main" id="{C8A99D26-C824-4F3C-AB43-9D928257BE68}"/>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6</a:t>
            </a:r>
          </a:p>
        </p:txBody>
      </p:sp>
    </p:spTree>
    <p:extLst>
      <p:ext uri="{BB962C8B-B14F-4D97-AF65-F5344CB8AC3E}">
        <p14:creationId xmlns:p14="http://schemas.microsoft.com/office/powerpoint/2010/main" val="3280534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0802D-B5B6-F7F3-45FA-50E47D9C9D1C}"/>
            </a:ext>
          </a:extLst>
        </p:cNvPr>
        <p:cNvGrpSpPr/>
        <p:nvPr/>
      </p:nvGrpSpPr>
      <p:grpSpPr>
        <a:xfrm>
          <a:off x="0" y="0"/>
          <a:ext cx="0" cy="0"/>
          <a:chOff x="0" y="0"/>
          <a:chExt cx="0" cy="0"/>
        </a:xfrm>
      </p:grpSpPr>
      <p:sp>
        <p:nvSpPr>
          <p:cNvPr id="4" name="SlideNumberBadge">
            <a:extLst>
              <a:ext uri="{FF2B5EF4-FFF2-40B4-BE49-F238E27FC236}">
                <a16:creationId xmlns:a16="http://schemas.microsoft.com/office/drawing/2014/main" id="{8662DF0D-F713-FDB8-48BC-4A55F66226E0}"/>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10</a:t>
            </a:r>
          </a:p>
        </p:txBody>
      </p:sp>
      <p:pic>
        <p:nvPicPr>
          <p:cNvPr id="11" name="Picture 10">
            <a:extLst>
              <a:ext uri="{FF2B5EF4-FFF2-40B4-BE49-F238E27FC236}">
                <a16:creationId xmlns:a16="http://schemas.microsoft.com/office/drawing/2014/main" id="{D768B840-87C3-CDAF-8AC3-4AE117AD3A38}"/>
              </a:ext>
            </a:extLst>
          </p:cNvPr>
          <p:cNvPicPr>
            <a:picLocks noChangeAspect="1"/>
          </p:cNvPicPr>
          <p:nvPr/>
        </p:nvPicPr>
        <p:blipFill>
          <a:blip r:embed="rId3"/>
          <a:stretch>
            <a:fillRect/>
          </a:stretch>
        </p:blipFill>
        <p:spPr>
          <a:xfrm>
            <a:off x="1265545" y="1745672"/>
            <a:ext cx="21887834" cy="9455727"/>
          </a:xfrm>
          <a:prstGeom prst="rect">
            <a:avLst/>
          </a:prstGeom>
        </p:spPr>
      </p:pic>
    </p:spTree>
    <p:extLst>
      <p:ext uri="{BB962C8B-B14F-4D97-AF65-F5344CB8AC3E}">
        <p14:creationId xmlns:p14="http://schemas.microsoft.com/office/powerpoint/2010/main" val="587012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612E-0985-52BE-EC61-D85325B9F126}"/>
            </a:ext>
          </a:extLst>
        </p:cNvPr>
        <p:cNvGrpSpPr/>
        <p:nvPr/>
      </p:nvGrpSpPr>
      <p:grpSpPr>
        <a:xfrm>
          <a:off x="0" y="0"/>
          <a:ext cx="0" cy="0"/>
          <a:chOff x="0" y="0"/>
          <a:chExt cx="0" cy="0"/>
        </a:xfrm>
      </p:grpSpPr>
      <p:sp>
        <p:nvSpPr>
          <p:cNvPr id="4" name="SlideNumberBadge">
            <a:extLst>
              <a:ext uri="{FF2B5EF4-FFF2-40B4-BE49-F238E27FC236}">
                <a16:creationId xmlns:a16="http://schemas.microsoft.com/office/drawing/2014/main" id="{62BCA992-2645-4AA2-369F-AB69FB86BE44}"/>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10</a:t>
            </a:r>
          </a:p>
        </p:txBody>
      </p:sp>
      <p:pic>
        <p:nvPicPr>
          <p:cNvPr id="6" name="Picture 5">
            <a:extLst>
              <a:ext uri="{FF2B5EF4-FFF2-40B4-BE49-F238E27FC236}">
                <a16:creationId xmlns:a16="http://schemas.microsoft.com/office/drawing/2014/main" id="{977A419F-6CA8-9848-8C88-8DF7C8EFC8AC}"/>
              </a:ext>
            </a:extLst>
          </p:cNvPr>
          <p:cNvPicPr>
            <a:picLocks noChangeAspect="1"/>
          </p:cNvPicPr>
          <p:nvPr/>
        </p:nvPicPr>
        <p:blipFill>
          <a:blip r:embed="rId3"/>
          <a:srcRect t="8185"/>
          <a:stretch>
            <a:fillRect/>
          </a:stretch>
        </p:blipFill>
        <p:spPr>
          <a:xfrm>
            <a:off x="1093130" y="3636818"/>
            <a:ext cx="21440156" cy="5964383"/>
          </a:xfrm>
          <a:prstGeom prst="rect">
            <a:avLst/>
          </a:prstGeom>
        </p:spPr>
      </p:pic>
      <p:sp>
        <p:nvSpPr>
          <p:cNvPr id="3" name="TextBox 2">
            <a:extLst>
              <a:ext uri="{FF2B5EF4-FFF2-40B4-BE49-F238E27FC236}">
                <a16:creationId xmlns:a16="http://schemas.microsoft.com/office/drawing/2014/main" id="{03A6A869-D543-F910-4FCA-F30A9E6D4D13}"/>
              </a:ext>
            </a:extLst>
          </p:cNvPr>
          <p:cNvSpPr txBox="1"/>
          <p:nvPr/>
        </p:nvSpPr>
        <p:spPr>
          <a:xfrm>
            <a:off x="-3160802" y="9550413"/>
            <a:ext cx="12209318" cy="558743"/>
          </a:xfrm>
          <a:prstGeom prst="rect">
            <a:avLst/>
          </a:prstGeom>
          <a:noFill/>
        </p:spPr>
        <p:txBody>
          <a:bodyPr wrap="square">
            <a:spAutoFit/>
          </a:bodyPr>
          <a:lstStyle/>
          <a:p>
            <a:pPr algn="ctr">
              <a:lnSpc>
                <a:spcPct val="115000"/>
              </a:lnSpc>
              <a:spcAft>
                <a:spcPts val="800"/>
              </a:spcAft>
              <a:buNone/>
            </a:pPr>
            <a:r>
              <a:rPr lang="en-NZ" sz="2800" kern="100">
                <a:effectLst/>
                <a:ea typeface="Aptos" panose="020B0004020202020204" pitchFamily="34" charset="0"/>
                <a:cs typeface="Times New Roman" panose="02020603050405020304" pitchFamily="18" charset="0"/>
              </a:rPr>
              <a:t>Source: Authors (2026)</a:t>
            </a:r>
          </a:p>
        </p:txBody>
      </p:sp>
    </p:spTree>
    <p:extLst>
      <p:ext uri="{BB962C8B-B14F-4D97-AF65-F5344CB8AC3E}">
        <p14:creationId xmlns:p14="http://schemas.microsoft.com/office/powerpoint/2010/main" val="1036743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B82A3-D0EE-7413-F9A2-9A5AB8282D64}"/>
            </a:ext>
          </a:extLst>
        </p:cNvPr>
        <p:cNvGrpSpPr/>
        <p:nvPr/>
      </p:nvGrpSpPr>
      <p:grpSpPr>
        <a:xfrm>
          <a:off x="0" y="0"/>
          <a:ext cx="0" cy="0"/>
          <a:chOff x="0" y="0"/>
          <a:chExt cx="0" cy="0"/>
        </a:xfrm>
      </p:grpSpPr>
      <p:sp>
        <p:nvSpPr>
          <p:cNvPr id="4" name="SlideNumberBadge">
            <a:extLst>
              <a:ext uri="{FF2B5EF4-FFF2-40B4-BE49-F238E27FC236}">
                <a16:creationId xmlns:a16="http://schemas.microsoft.com/office/drawing/2014/main" id="{C9B3C5C4-572C-9427-4457-0E7353F535ED}"/>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10</a:t>
            </a:r>
          </a:p>
        </p:txBody>
      </p:sp>
      <p:pic>
        <p:nvPicPr>
          <p:cNvPr id="8" name="Picture 7">
            <a:extLst>
              <a:ext uri="{FF2B5EF4-FFF2-40B4-BE49-F238E27FC236}">
                <a16:creationId xmlns:a16="http://schemas.microsoft.com/office/drawing/2014/main" id="{908B4DF6-1D52-3686-093E-5EE69DB14D04}"/>
              </a:ext>
            </a:extLst>
          </p:cNvPr>
          <p:cNvPicPr>
            <a:picLocks noChangeAspect="1"/>
          </p:cNvPicPr>
          <p:nvPr/>
        </p:nvPicPr>
        <p:blipFill>
          <a:blip r:embed="rId3"/>
          <a:srcRect b="11012"/>
          <a:stretch>
            <a:fillRect/>
          </a:stretch>
        </p:blipFill>
        <p:spPr>
          <a:xfrm>
            <a:off x="477982" y="2768743"/>
            <a:ext cx="23853263" cy="7435130"/>
          </a:xfrm>
          <a:prstGeom prst="rect">
            <a:avLst/>
          </a:prstGeom>
        </p:spPr>
      </p:pic>
      <p:sp>
        <p:nvSpPr>
          <p:cNvPr id="3" name="TextBox 2">
            <a:extLst>
              <a:ext uri="{FF2B5EF4-FFF2-40B4-BE49-F238E27FC236}">
                <a16:creationId xmlns:a16="http://schemas.microsoft.com/office/drawing/2014/main" id="{411CE900-A7FC-B618-7E4F-B25D2773748D}"/>
              </a:ext>
            </a:extLst>
          </p:cNvPr>
          <p:cNvSpPr txBox="1"/>
          <p:nvPr/>
        </p:nvSpPr>
        <p:spPr>
          <a:xfrm>
            <a:off x="1059873" y="10388514"/>
            <a:ext cx="5133109" cy="558743"/>
          </a:xfrm>
          <a:prstGeom prst="rect">
            <a:avLst/>
          </a:prstGeom>
          <a:noFill/>
        </p:spPr>
        <p:txBody>
          <a:bodyPr wrap="square">
            <a:spAutoFit/>
          </a:bodyPr>
          <a:lstStyle/>
          <a:p>
            <a:pPr algn="ctr">
              <a:lnSpc>
                <a:spcPct val="115000"/>
              </a:lnSpc>
              <a:spcAft>
                <a:spcPts val="800"/>
              </a:spcAft>
              <a:buNone/>
            </a:pPr>
            <a:r>
              <a:rPr lang="en-NZ" sz="2800" kern="100">
                <a:effectLst/>
                <a:ea typeface="Aptos" panose="020B0004020202020204" pitchFamily="34" charset="0"/>
                <a:cs typeface="Times New Roman" panose="02020603050405020304" pitchFamily="18" charset="0"/>
              </a:rPr>
              <a:t>Source: Authors (2026)</a:t>
            </a:r>
          </a:p>
        </p:txBody>
      </p:sp>
    </p:spTree>
    <p:extLst>
      <p:ext uri="{BB962C8B-B14F-4D97-AF65-F5344CB8AC3E}">
        <p14:creationId xmlns:p14="http://schemas.microsoft.com/office/powerpoint/2010/main" val="3323583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EF237-E8F2-54C6-E747-5E9F7013260F}"/>
            </a:ext>
          </a:extLst>
        </p:cNvPr>
        <p:cNvGrpSpPr/>
        <p:nvPr/>
      </p:nvGrpSpPr>
      <p:grpSpPr>
        <a:xfrm>
          <a:off x="0" y="0"/>
          <a:ext cx="0" cy="0"/>
          <a:chOff x="0" y="0"/>
          <a:chExt cx="0" cy="0"/>
        </a:xfrm>
      </p:grpSpPr>
      <p:sp>
        <p:nvSpPr>
          <p:cNvPr id="3" name="Objective 1 Card">
            <a:extLst>
              <a:ext uri="{FF2B5EF4-FFF2-40B4-BE49-F238E27FC236}">
                <a16:creationId xmlns:a16="http://schemas.microsoft.com/office/drawing/2014/main" id="{2E6AD7C3-3168-68E4-17FF-314B295FE416}"/>
              </a:ext>
            </a:extLst>
          </p:cNvPr>
          <p:cNvSpPr/>
          <p:nvPr/>
        </p:nvSpPr>
        <p:spPr>
          <a:xfrm>
            <a:off x="1243156" y="2095499"/>
            <a:ext cx="21932611" cy="9751579"/>
          </a:xfrm>
          <a:prstGeom prst="roundRect">
            <a:avLst>
              <a:gd name="adj" fmla="val 4500"/>
            </a:avLst>
          </a:prstGeom>
          <a:solidFill>
            <a:srgbClr val="EEF1FB"/>
          </a:solidFill>
          <a:ln>
            <a:noFill/>
          </a:ln>
        </p:spPr>
        <p:txBody>
          <a:bodyPr wrap="square" lIns="320000" tIns="150000" rIns="170000" bIns="130000" anchor="ctr"/>
          <a:lstStyle/>
          <a:p>
            <a:pPr>
              <a:buNone/>
            </a:pPr>
            <a:endParaRPr lang="en-NZ" sz="3600" b="1">
              <a:solidFill>
                <a:schemeClr val="accent2">
                  <a:lumMod val="50000"/>
                </a:schemeClr>
              </a:solidFill>
            </a:endParaRPr>
          </a:p>
        </p:txBody>
      </p:sp>
      <p:sp>
        <p:nvSpPr>
          <p:cNvPr id="4" name="SlideNumberBadge">
            <a:extLst>
              <a:ext uri="{FF2B5EF4-FFF2-40B4-BE49-F238E27FC236}">
                <a16:creationId xmlns:a16="http://schemas.microsoft.com/office/drawing/2014/main" id="{649EB85B-47CE-4EA9-BBA3-BD4D792BFA6F}"/>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10</a:t>
            </a:r>
          </a:p>
        </p:txBody>
      </p:sp>
      <p:sp>
        <p:nvSpPr>
          <p:cNvPr id="7" name="TextBox 6">
            <a:extLst>
              <a:ext uri="{FF2B5EF4-FFF2-40B4-BE49-F238E27FC236}">
                <a16:creationId xmlns:a16="http://schemas.microsoft.com/office/drawing/2014/main" id="{F7887F78-1355-299A-FBC2-962755A02516}"/>
              </a:ext>
            </a:extLst>
          </p:cNvPr>
          <p:cNvSpPr txBox="1"/>
          <p:nvPr/>
        </p:nvSpPr>
        <p:spPr>
          <a:xfrm>
            <a:off x="1243157" y="2944606"/>
            <a:ext cx="20948072" cy="7478970"/>
          </a:xfrm>
          <a:prstGeom prst="rect">
            <a:avLst/>
          </a:prstGeom>
          <a:noFill/>
        </p:spPr>
        <p:txBody>
          <a:bodyPr wrap="square">
            <a:spAutoFit/>
          </a:bodyPr>
          <a:lstStyle/>
          <a:p>
            <a:pPr marL="571500" indent="-571500" algn="just">
              <a:buFont typeface="Arial" panose="020B0604020202020204" pitchFamily="34" charset="0"/>
              <a:buChar char="•"/>
            </a:pPr>
            <a:r>
              <a:rPr lang="en-NZ" sz="4800"/>
              <a:t>Provides insights for food marketers targeting quality-conscious older German consumers.</a:t>
            </a:r>
          </a:p>
          <a:p>
            <a:pPr marL="571500" indent="-571500" algn="just">
              <a:buFont typeface="Arial" panose="020B0604020202020204" pitchFamily="34" charset="0"/>
              <a:buChar char="•"/>
            </a:pPr>
            <a:r>
              <a:rPr lang="en-NZ" sz="4800"/>
              <a:t>Capitalize on Aotearoa-New Zealand's narrative of purity, unique taste, and reliable premium quality.</a:t>
            </a:r>
          </a:p>
          <a:p>
            <a:pPr marL="571500" indent="-571500" algn="just">
              <a:buFont typeface="Arial" panose="020B0604020202020204" pitchFamily="34" charset="0"/>
              <a:buChar char="•"/>
            </a:pPr>
            <a:r>
              <a:rPr lang="en-NZ" sz="4800"/>
              <a:t>Balances Packaging Design: Suggests using premium, easy-to-use materials while offering sample sizes to lower perceived consumer risk.</a:t>
            </a:r>
          </a:p>
          <a:p>
            <a:pPr marL="571500" indent="-571500" algn="just">
              <a:buFont typeface="Arial" panose="020B0604020202020204" pitchFamily="34" charset="0"/>
              <a:buChar char="•"/>
            </a:pPr>
            <a:r>
              <a:rPr lang="en-NZ" sz="4800"/>
              <a:t>Addresses a neglected demographic in existing export literature despite the limitation of a small sample size.</a:t>
            </a:r>
          </a:p>
          <a:p>
            <a:pPr marL="571500" indent="-571500" algn="just">
              <a:buFont typeface="Arial" panose="020B0604020202020204" pitchFamily="34" charset="0"/>
              <a:buChar char="•"/>
            </a:pPr>
            <a:r>
              <a:rPr lang="en-NZ" sz="4800"/>
              <a:t>Future Research: Recommends future studies use point-of-sale sampling, real choice experiments, and cross-generational cohort comparisons</a:t>
            </a:r>
          </a:p>
        </p:txBody>
      </p:sp>
      <p:sp>
        <p:nvSpPr>
          <p:cNvPr id="8" name="Title 3">
            <a:extLst>
              <a:ext uri="{FF2B5EF4-FFF2-40B4-BE49-F238E27FC236}">
                <a16:creationId xmlns:a16="http://schemas.microsoft.com/office/drawing/2014/main" id="{49CC5237-A03D-0539-3EB6-16A3C9BE0131}"/>
              </a:ext>
            </a:extLst>
          </p:cNvPr>
          <p:cNvSpPr>
            <a:spLocks noGrp="1"/>
          </p:cNvSpPr>
          <p:nvPr>
            <p:ph type="title"/>
          </p:nvPr>
        </p:nvSpPr>
        <p:spPr>
          <a:xfrm>
            <a:off x="1243157" y="419098"/>
            <a:ext cx="20192873" cy="1676401"/>
          </a:xfrm>
        </p:spPr>
        <p:txBody>
          <a:bodyPr/>
          <a:lstStyle/>
          <a:p>
            <a:r>
              <a:rPr lang="en-NZ" sz="8000" b="1">
                <a:solidFill>
                  <a:schemeClr val="accent2">
                    <a:lumMod val="50000"/>
                  </a:schemeClr>
                </a:solidFill>
              </a:rPr>
              <a:t>Conclusion</a:t>
            </a:r>
          </a:p>
        </p:txBody>
      </p:sp>
    </p:spTree>
    <p:extLst>
      <p:ext uri="{BB962C8B-B14F-4D97-AF65-F5344CB8AC3E}">
        <p14:creationId xmlns:p14="http://schemas.microsoft.com/office/powerpoint/2010/main" val="4095468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E0468-82F2-C51D-EE27-DCFD1B05D4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11B6B-968F-7A7C-7BEE-40BF54287E50}"/>
              </a:ext>
            </a:extLst>
          </p:cNvPr>
          <p:cNvSpPr>
            <a:spLocks noGrp="1"/>
          </p:cNvSpPr>
          <p:nvPr>
            <p:ph type="title"/>
          </p:nvPr>
        </p:nvSpPr>
        <p:spPr>
          <a:xfrm>
            <a:off x="1679575" y="478600"/>
            <a:ext cx="20192873" cy="2651125"/>
          </a:xfrm>
        </p:spPr>
        <p:txBody>
          <a:bodyPr/>
          <a:lstStyle/>
          <a:p>
            <a:r>
              <a:rPr lang="en-NZ" sz="8800" b="1">
                <a:solidFill>
                  <a:schemeClr val="accent2">
                    <a:lumMod val="50000"/>
                  </a:schemeClr>
                </a:solidFill>
              </a:rPr>
              <a:t>References</a:t>
            </a:r>
          </a:p>
        </p:txBody>
      </p:sp>
      <p:sp>
        <p:nvSpPr>
          <p:cNvPr id="3" name="Content Placeholder 2">
            <a:extLst>
              <a:ext uri="{FF2B5EF4-FFF2-40B4-BE49-F238E27FC236}">
                <a16:creationId xmlns:a16="http://schemas.microsoft.com/office/drawing/2014/main" id="{472143A6-13CA-40D8-6890-619FB4F0FA6B}"/>
              </a:ext>
            </a:extLst>
          </p:cNvPr>
          <p:cNvSpPr>
            <a:spLocks noGrp="1"/>
          </p:cNvSpPr>
          <p:nvPr>
            <p:ph idx="1"/>
          </p:nvPr>
        </p:nvSpPr>
        <p:spPr>
          <a:xfrm>
            <a:off x="1679575" y="1093725"/>
            <a:ext cx="21875370" cy="8254238"/>
          </a:xfrm>
        </p:spPr>
        <p:txBody>
          <a:bodyPr/>
          <a:lstStyle/>
          <a:p>
            <a:endParaRPr lang="en-NZ" sz="3200"/>
          </a:p>
          <a:p>
            <a:r>
              <a:rPr lang="en-NZ" sz="2800" err="1"/>
              <a:t>Barković</a:t>
            </a:r>
            <a:r>
              <a:rPr lang="en-NZ" sz="2800"/>
              <a:t> Bojanić, I., Erceg, A., &amp; </a:t>
            </a:r>
            <a:r>
              <a:rPr lang="en-NZ" sz="2800" err="1"/>
              <a:t>Damoska</a:t>
            </a:r>
            <a:r>
              <a:rPr lang="en-NZ" sz="2800"/>
              <a:t> </a:t>
            </a:r>
            <a:r>
              <a:rPr lang="en-NZ" sz="2800" err="1"/>
              <a:t>Sekuloska</a:t>
            </a:r>
            <a:r>
              <a:rPr lang="en-NZ" sz="2800"/>
              <a:t>, J. (2024). Silver entrepreneurship: A golden opportunity for ageing society. Economics and Business Review, 10(1), 153-178. </a:t>
            </a:r>
            <a:r>
              <a:rPr lang="en-NZ" sz="2800">
                <a:hlinkClick r:id="rId3"/>
              </a:rPr>
              <a:t>https://doi.org/10.18559/ebr.2024.1.1068</a:t>
            </a:r>
            <a:endParaRPr lang="en-NZ" sz="2800"/>
          </a:p>
          <a:p>
            <a:r>
              <a:rPr lang="en-NZ" sz="2800"/>
              <a:t>Bundesministerium für </a:t>
            </a:r>
            <a:r>
              <a:rPr lang="en-NZ" sz="2800" err="1"/>
              <a:t>Familie</a:t>
            </a:r>
            <a:r>
              <a:rPr lang="en-NZ" sz="2800"/>
              <a:t>, </a:t>
            </a:r>
            <a:r>
              <a:rPr lang="en-NZ" sz="2800" err="1"/>
              <a:t>Senioren</a:t>
            </a:r>
            <a:r>
              <a:rPr lang="en-NZ" sz="2800"/>
              <a:t>, Frauen und </a:t>
            </a:r>
            <a:r>
              <a:rPr lang="en-NZ" sz="2800" err="1"/>
              <a:t>Jugend</a:t>
            </a:r>
            <a:r>
              <a:rPr lang="en-NZ" sz="2800"/>
              <a:t>- BMFSFJ. (2020). Older people in Germany and the EU: Report. Online available at https://www.bmfsfj.de [Accessed 10/11/2025].</a:t>
            </a:r>
          </a:p>
          <a:p>
            <a:r>
              <a:rPr lang="en-NZ" sz="2800"/>
              <a:t>Bundesministerium für </a:t>
            </a:r>
            <a:r>
              <a:rPr lang="en-NZ" sz="2800" err="1"/>
              <a:t>Wirtschaft</a:t>
            </a:r>
            <a:r>
              <a:rPr lang="en-NZ" sz="2800"/>
              <a:t> und </a:t>
            </a:r>
            <a:r>
              <a:rPr lang="en-NZ" sz="2800" err="1"/>
              <a:t>Klimaschutz</a:t>
            </a:r>
            <a:r>
              <a:rPr lang="en-NZ" sz="2800"/>
              <a:t>- BMWK. (2022). </a:t>
            </a:r>
            <a:r>
              <a:rPr lang="en-NZ" sz="2800" err="1"/>
              <a:t>Jahreswirtschaftsbericht</a:t>
            </a:r>
            <a:r>
              <a:rPr lang="en-NZ" sz="2800"/>
              <a:t> 2022. Online available at  https://www.bmwk.de [Accessed 10/11/2025].</a:t>
            </a:r>
          </a:p>
          <a:p>
            <a:r>
              <a:rPr lang="en-NZ" sz="2800"/>
              <a:t>Caso, G., &amp; Vecchio, R. (2022). Factors influencing independent older adults (un)healthy food choices: A systematic review and research agenda. Food Research International, 158, 1-16.  https://doi.org/10.1016/j.foodres.2022.111476</a:t>
            </a:r>
          </a:p>
          <a:p>
            <a:r>
              <a:rPr lang="en-NZ" sz="2800"/>
              <a:t>European Commission. (2021). The silver economy: Final report. Online available at https://publications.europa.eu/resource/cellar/2dca9276-3ec5-11e8-b5fe-01aa75ed71a1.0002.01/DOC_1 [Accessed 08/11/2025].</a:t>
            </a:r>
          </a:p>
          <a:p>
            <a:r>
              <a:rPr lang="en-NZ" sz="2800"/>
              <a:t>Hair, J. E., Hult, G. T., Ringle, C. M., &amp; Sarstedt, M. A. (2022). Primer on partial least squares structural equation </a:t>
            </a:r>
            <a:r>
              <a:rPr lang="en-NZ" sz="2800" err="1"/>
              <a:t>modeling</a:t>
            </a:r>
            <a:r>
              <a:rPr lang="en-NZ" sz="2800"/>
              <a:t> (PLS-SEM). (3rd ed.). Sage Publications.</a:t>
            </a:r>
          </a:p>
          <a:p>
            <a:r>
              <a:rPr lang="en-NZ" sz="2800"/>
              <a:t>Hair, J. F., Risher, J. J., Sarstedt, M., &amp; Ringle, C. M. (2019). When to use and how to report the results of PLS-SEM. European Business Review, 31(1), 2–24. https://doi.org/10.1108/EBR-11-2018-0203</a:t>
            </a:r>
          </a:p>
          <a:p>
            <a:r>
              <a:rPr lang="en-NZ" sz="2800"/>
              <a:t>Henderson, K., Kemper, J., Lang, B., Conroy, D., &amp; </a:t>
            </a:r>
            <a:r>
              <a:rPr lang="en-NZ" sz="2800" err="1"/>
              <a:t>Frethey</a:t>
            </a:r>
            <a:r>
              <a:rPr lang="en-NZ" sz="2800"/>
              <a:t>-Bentham, C. (2025). Threat or opportunity? A stakeholder perspective on country-of-origin brand and promoting gene edited foods. Journal of Strategic Marketing, 1–18. https://doi.org/10.1080/0965254x.2025.2519004</a:t>
            </a:r>
          </a:p>
          <a:p>
            <a:r>
              <a:rPr lang="en-NZ" sz="2800" err="1"/>
              <a:t>Korčok</a:t>
            </a:r>
            <a:r>
              <a:rPr lang="en-NZ" sz="2800"/>
              <a:t>, M., Veverka, M., </a:t>
            </a:r>
            <a:r>
              <a:rPr lang="en-NZ" sz="2800" err="1"/>
              <a:t>Nakonechna</a:t>
            </a:r>
            <a:r>
              <a:rPr lang="en-NZ" sz="2800"/>
              <a:t>, K., </a:t>
            </a:r>
            <a:r>
              <a:rPr lang="en-NZ" sz="2800" err="1"/>
              <a:t>Škrípová</a:t>
            </a:r>
            <a:r>
              <a:rPr lang="en-NZ" sz="2800"/>
              <a:t>, S., &amp; Vietoris, V. (2024). Factors Influencing Elderly Consumers’ Preferences for Edible Gels: Insights from Slovakia. Gels, 10(10), 1-17. https://doi.org/10.3390/gels10100610</a:t>
            </a:r>
          </a:p>
          <a:p>
            <a:r>
              <a:rPr lang="en-NZ" sz="2800"/>
              <a:t>Vatsa, P., &amp; Renwick, A. (2024). Food prices in New Zealand: implications for feeding people </a:t>
            </a:r>
          </a:p>
          <a:p>
            <a:r>
              <a:rPr lang="en-NZ" sz="2800"/>
              <a:t>better. Journal of the Royal Society of New Zealand, 55(6), 2305–2318. </a:t>
            </a:r>
            <a:r>
              <a:rPr lang="en-NZ" sz="2800">
                <a:hlinkClick r:id="rId4"/>
              </a:rPr>
              <a:t>https://doi.org/10.1080/03036758.2024.2368788</a:t>
            </a:r>
            <a:endParaRPr lang="en-NZ" sz="2800"/>
          </a:p>
          <a:p>
            <a:r>
              <a:rPr lang="en-NZ" sz="2800"/>
              <a:t>Wortmann, H. R., Gisch, U. A., Bergmann, M. M., &amp; </a:t>
            </a:r>
            <a:r>
              <a:rPr lang="en-NZ" sz="2800" err="1"/>
              <a:t>Warschburger</a:t>
            </a:r>
            <a:r>
              <a:rPr lang="en-NZ" sz="2800"/>
              <a:t>, P. (2023). Exploring the Longitudinal Stability of Food Neophilia and Dietary Quality and Their Prospective Relationship in Older Adults: A Cross-Lagged Panel Analysis. Nutrients, 15(5), 1-16. https://doi.org/10.3390/nu15051248</a:t>
            </a:r>
          </a:p>
          <a:p>
            <a:pPr marL="0" indent="0">
              <a:buNone/>
            </a:pPr>
            <a:r>
              <a:rPr lang="en-NZ" sz="3200"/>
              <a:t> </a:t>
            </a:r>
          </a:p>
          <a:p>
            <a:endParaRPr lang="en-NZ" sz="3200"/>
          </a:p>
        </p:txBody>
      </p:sp>
      <p:sp>
        <p:nvSpPr>
          <p:cNvPr id="4" name="SlideNumberBadge">
            <a:extLst>
              <a:ext uri="{FF2B5EF4-FFF2-40B4-BE49-F238E27FC236}">
                <a16:creationId xmlns:a16="http://schemas.microsoft.com/office/drawing/2014/main" id="{1001A6F8-9FF5-4BD7-9E8C-49ED82176C12}"/>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11</a:t>
            </a:r>
          </a:p>
        </p:txBody>
      </p:sp>
    </p:spTree>
    <p:extLst>
      <p:ext uri="{BB962C8B-B14F-4D97-AF65-F5344CB8AC3E}">
        <p14:creationId xmlns:p14="http://schemas.microsoft.com/office/powerpoint/2010/main" val="3174044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NumberBadge">
            <a:extLst>
              <a:ext uri="{FF2B5EF4-FFF2-40B4-BE49-F238E27FC236}">
                <a16:creationId xmlns:a16="http://schemas.microsoft.com/office/drawing/2014/main" id="{76B9661D-A6B1-495F-951F-920FA2E03F99}"/>
              </a:ext>
            </a:extLst>
          </p:cNvPr>
          <p:cNvSpPr/>
          <p:nvPr/>
        </p:nvSpPr>
        <p:spPr>
          <a:xfrm>
            <a:off x="304800" y="12928600"/>
            <a:ext cx="508000" cy="508000"/>
          </a:xfrm>
          <a:prstGeom prst="roundRect">
            <a:avLst/>
          </a:prstGeom>
          <a:solidFill>
            <a:srgbClr val="242250"/>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NZ" sz="2200" b="1">
                <a:solidFill>
                  <a:srgbClr val="FFFFFF"/>
                </a:solidFill>
                <a:latin typeface="Calibri"/>
                <a:ea typeface="Calibri"/>
                <a:cs typeface="Calibri"/>
              </a:rPr>
              <a:t>12</a:t>
            </a:r>
          </a:p>
        </p:txBody>
      </p:sp>
      <p:sp>
        <p:nvSpPr>
          <p:cNvPr id="3" name="TextBox 2">
            <a:extLst>
              <a:ext uri="{FF2B5EF4-FFF2-40B4-BE49-F238E27FC236}">
                <a16:creationId xmlns:a16="http://schemas.microsoft.com/office/drawing/2014/main" id="{6C284E59-92DB-D365-84AF-B3490BA3B602}"/>
              </a:ext>
            </a:extLst>
          </p:cNvPr>
          <p:cNvSpPr txBox="1"/>
          <p:nvPr/>
        </p:nvSpPr>
        <p:spPr>
          <a:xfrm>
            <a:off x="4582534" y="10661073"/>
            <a:ext cx="15794182" cy="1323439"/>
          </a:xfrm>
          <a:prstGeom prst="rect">
            <a:avLst/>
          </a:prstGeom>
          <a:noFill/>
        </p:spPr>
        <p:txBody>
          <a:bodyPr wrap="square" rtlCol="0">
            <a:spAutoFit/>
          </a:bodyPr>
          <a:lstStyle/>
          <a:p>
            <a:pPr algn="ctr"/>
            <a:r>
              <a:rPr lang="en-NZ" sz="8000" b="1">
                <a:solidFill>
                  <a:schemeClr val="accent1"/>
                </a:solidFill>
              </a:rPr>
              <a:t>Thank you for your time</a:t>
            </a:r>
          </a:p>
        </p:txBody>
      </p:sp>
    </p:spTree>
    <p:extLst>
      <p:ext uri="{BB962C8B-B14F-4D97-AF65-F5344CB8AC3E}">
        <p14:creationId xmlns:p14="http://schemas.microsoft.com/office/powerpoint/2010/main" val="1668970244"/>
      </p:ext>
    </p:extLst>
  </p:cSld>
  <p:clrMapOvr>
    <a:masterClrMapping/>
  </p:clrMapOvr>
</p:sld>
</file>

<file path=ppt/theme/theme1.xml><?xml version="1.0" encoding="utf-8"?>
<a:theme xmlns:a="http://schemas.openxmlformats.org/drawingml/2006/main" name="1. Title_blue">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coln-University-PPT-STANDARD_16.9" id="{1EC1F574-EE7B-4187-BAD8-6727FFD2A57B}" vid="{639B26D4-6B5A-4510-AB21-CC74F0E4BB97}"/>
    </a:ext>
  </a:extLst>
</a:theme>
</file>

<file path=ppt/theme/theme2.xml><?xml version="1.0" encoding="utf-8"?>
<a:theme xmlns:a="http://schemas.openxmlformats.org/drawingml/2006/main" name="9. Content_blue footer">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lumMod val="40000"/>
            <a:lumOff val="6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incoln-University-PPT-STANDARD_16.9" id="{1EC1F574-EE7B-4187-BAD8-6727FFD2A57B}" vid="{48494638-5BD2-4D9D-8ECE-BE75061E44C3}"/>
    </a:ext>
  </a:extLst>
</a:theme>
</file>

<file path=ppt/theme/theme3.xml><?xml version="1.0" encoding="utf-8"?>
<a:theme xmlns:a="http://schemas.openxmlformats.org/drawingml/2006/main" name="12. Content_white footer">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lumMod val="40000"/>
            <a:lumOff val="6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incoln-University-PPT-STANDARD_16.9" id="{1EC1F574-EE7B-4187-BAD8-6727FFD2A57B}" vid="{D424A75B-D835-48A6-B6AB-03050B6B1A80}"/>
    </a:ext>
  </a:extLst>
</a:theme>
</file>

<file path=ppt/theme/theme4.xml><?xml version="1.0" encoding="utf-8"?>
<a:theme xmlns:a="http://schemas.openxmlformats.org/drawingml/2006/main" name="14. Final slide">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incoln-University-PPT-STANDARD_16.9" id="{1EC1F574-EE7B-4187-BAD8-6727FFD2A57B}" vid="{545173C1-8DF2-4C80-82F1-16EDAD597E79}"/>
    </a:ext>
  </a:extLst>
</a:theme>
</file>

<file path=ppt/theme/theme5.xml><?xml version="1.0" encoding="utf-8"?>
<a:theme xmlns:a="http://schemas.openxmlformats.org/drawingml/2006/main" name="1. Title_blue [1782086527876]">
  <a:themeElements>
    <a:clrScheme name="Lincoln Palette">
      <a:dk1>
        <a:srgbClr val="242250"/>
      </a:dk1>
      <a:lt1>
        <a:sysClr val="window" lastClr="FFFFFF"/>
      </a:lt1>
      <a:dk2>
        <a:srgbClr val="2B4AE7"/>
      </a:dk2>
      <a:lt2>
        <a:srgbClr val="E7E6E6"/>
      </a:lt2>
      <a:accent1>
        <a:srgbClr val="FEDA2A"/>
      </a:accent1>
      <a:accent2>
        <a:srgbClr val="AAB6F5"/>
      </a:accent2>
      <a:accent3>
        <a:srgbClr val="7F92F0"/>
      </a:accent3>
      <a:accent4>
        <a:srgbClr val="A5A5A5"/>
      </a:accent4>
      <a:accent5>
        <a:srgbClr val="A3E6E1"/>
      </a:accent5>
      <a:accent6>
        <a:srgbClr val="2EAFA4"/>
      </a:accent6>
      <a:hlink>
        <a:srgbClr val="A877B2"/>
      </a:hlink>
      <a:folHlink>
        <a:srgbClr val="C00000"/>
      </a:folHlink>
    </a:clrScheme>
    <a:fontScheme name="Arial">
      <a:majorFont>
        <a:latin typeface="Calibri" panose="020B0604020202020204"/>
        <a:ea typeface=""/>
        <a:cs typeface=""/>
        <a:font script="Jpan" typeface="ＭＳ Ｐゴシック"/>
        <a:font script="Hang" typeface="굴림"/>
        <a:font script="Hans" typeface="黑体"/>
        <a:font script="Hant" typeface="微軟正黑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majorFont>
      <a:minorFont>
        <a:latin typeface="Calibri" panose="020B0604020202020204"/>
        <a:ea typeface=""/>
        <a:cs typeface=""/>
        <a:font script="Jpan" typeface="ＭＳ Ｐゴシック"/>
        <a:font script="Hang" typeface="굴림"/>
        <a:font script="Hans" typeface="黑体"/>
        <a:font script="Hant" typeface="微軟正黑體"/>
        <a:font script="Arab" typeface="Calibri"/>
        <a:font script="Hebr" typeface="Calibri"/>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alibri"/>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ncoln-University-PPT-STANDARD_16.9" id="{1EC1F574-EE7B-4187-BAD8-6727FFD2A57B}" vid="{639B26D4-6B5A-4510-AB21-CC74F0E4BB97}"/>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3">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E76F050-131A-4A10-8C32-E208A555AEE2}">
  <we:reference id="wa200010001" version="1.0.0.1" store="en-US" storeType="OMEX"/>
  <we:alternateReferences>
    <we:reference id="WA200010001" version="1.0.0.1" store="" storeType="OMEX"/>
  </we:alternateReferences>
  <we:properties>
    <we:property name="claude.fileId" value="&quot;27c4a4cd-0728-4b3c-aa34-5e980fb2a602&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FE9C9910FF51E4385F7DB98A6CBC898" ma:contentTypeVersion="10" ma:contentTypeDescription="Create a new document." ma:contentTypeScope="" ma:versionID="a8f3ba06aa9a067395225163b34569c2">
  <xsd:schema xmlns:xsd="http://www.w3.org/2001/XMLSchema" xmlns:xs="http://www.w3.org/2001/XMLSchema" xmlns:p="http://schemas.microsoft.com/office/2006/metadata/properties" xmlns:ns2="e265da3b-a229-44b7-bd52-5273ba289e2a" xmlns:ns3="8358010f-bf20-44c0-a4a1-b782ddd40232" targetNamespace="http://schemas.microsoft.com/office/2006/metadata/properties" ma:root="true" ma:fieldsID="9476530f057596b9ee668bc26ce1c825" ns2:_="" ns3:_="">
    <xsd:import namespace="e265da3b-a229-44b7-bd52-5273ba289e2a"/>
    <xsd:import namespace="8358010f-bf20-44c0-a4a1-b782ddd4023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65da3b-a229-44b7-bd52-5273ba289e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886724e-ffcd-44ac-9d78-de6ab15e1ed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358010f-bf20-44c0-a4a1-b782ddd4023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98edd80-d8b3-4ef8-8b01-b106540997b3}" ma:internalName="TaxCatchAll" ma:showField="CatchAllData" ma:web="8358010f-bf20-44c0-a4a1-b782ddd402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358010f-bf20-44c0-a4a1-b782ddd40232" xsi:nil="true"/>
    <lcf76f155ced4ddcb4097134ff3c332f xmlns="e265da3b-a229-44b7-bd52-5273ba289e2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D216141-BE19-4274-BEB3-5E6D0C1FC5B1}">
  <ds:schemaRefs>
    <ds:schemaRef ds:uri="http://schemas.microsoft.com/sharepoint/v3/contenttype/forms"/>
  </ds:schemaRefs>
</ds:datastoreItem>
</file>

<file path=customXml/itemProps2.xml><?xml version="1.0" encoding="utf-8"?>
<ds:datastoreItem xmlns:ds="http://schemas.openxmlformats.org/officeDocument/2006/customXml" ds:itemID="{3BFF05F4-7C59-432D-87E4-27B1F359413A}">
  <ds:schemaRefs>
    <ds:schemaRef ds:uri="8358010f-bf20-44c0-a4a1-b782ddd40232"/>
    <ds:schemaRef ds:uri="e265da3b-a229-44b7-bd52-5273ba289e2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FB72220-3B35-4D1E-8A17-3F2AA3E3BE1B}">
  <ds:schemaRefs>
    <ds:schemaRef ds:uri="8358010f-bf20-44c0-a4a1-b782ddd40232"/>
    <ds:schemaRef ds:uri="e265da3b-a229-44b7-bd52-5273ba289e2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Lincoln-University-PPT-STANDARD_16.9</Template>
  <TotalTime>0</TotalTime>
  <Words>995</Words>
  <Application>Microsoft Office PowerPoint</Application>
  <PresentationFormat>Custom</PresentationFormat>
  <Paragraphs>84</Paragraphs>
  <Slides>15</Slides>
  <Notes>14</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15</vt:i4>
      </vt:variant>
    </vt:vector>
  </HeadingPairs>
  <TitlesOfParts>
    <vt:vector size="24" baseType="lpstr">
      <vt:lpstr>Aptos</vt:lpstr>
      <vt:lpstr>Arial</vt:lpstr>
      <vt:lpstr>Calibri</vt:lpstr>
      <vt:lpstr>Calibri Light</vt:lpstr>
      <vt:lpstr>1. Title_blue</vt:lpstr>
      <vt:lpstr>9. Content_blue footer</vt:lpstr>
      <vt:lpstr>12. Content_white footer</vt:lpstr>
      <vt:lpstr>14. Final slide</vt:lpstr>
      <vt:lpstr>1. Title_blue [1782086527876]</vt:lpstr>
      <vt:lpstr>PowerPoint Presentation</vt:lpstr>
      <vt:lpstr>Background of the Study</vt:lpstr>
      <vt:lpstr>Introduction</vt:lpstr>
      <vt:lpstr>Research Aim &amp; Justification</vt:lpstr>
      <vt:lpstr>Conceptual Model</vt:lpstr>
      <vt:lpstr>Sample Demographics &amp; PLS-SEM Analysis</vt:lpstr>
      <vt:lpstr>PowerPoint Presentation</vt:lpstr>
      <vt:lpstr>PowerPoint Presentation</vt:lpstr>
      <vt:lpstr>Results, Discussion &amp; Conclusion</vt:lpstr>
      <vt:lpstr>PowerPoint Presentation</vt:lpstr>
      <vt:lpstr>PowerPoint Presentation</vt:lpstr>
      <vt:lpstr>PowerPoint Presentation</vt:lpstr>
      <vt:lpstr>Conclusion</vt:lpstr>
      <vt:lpstr>References</vt:lpstr>
      <vt:lpstr>PowerPoint Presentation</vt:lpstr>
    </vt:vector>
  </TitlesOfParts>
  <Company>Lincoln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Rombach, Meike</dc:creator>
  <cp:lastModifiedBy>Rombach, Meike</cp:lastModifiedBy>
  <cp:revision>2</cp:revision>
  <dcterms:created xsi:type="dcterms:W3CDTF">2026-06-16T19:53:23Z</dcterms:created>
  <dcterms:modified xsi:type="dcterms:W3CDTF">2026-09-07T21:05:17Z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0x010100CFE9C9910FF51E4385F7DB98A6CBC898</vt:lpwstr>
  </property>
  <property fmtid="{D5CDD505-2E9C-101B-9397-08002B2CF9AE}" pid="3" name="MediaServiceImageTags">
    <vt:lpwstr/>
  </property>
</Properties>
</file>